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92" r:id="rId1"/>
  </p:sldMasterIdLst>
  <p:notesMasterIdLst>
    <p:notesMasterId r:id="rId31"/>
  </p:notesMasterIdLst>
  <p:sldIdLst>
    <p:sldId id="270" r:id="rId2"/>
    <p:sldId id="271" r:id="rId3"/>
    <p:sldId id="294" r:id="rId4"/>
    <p:sldId id="298" r:id="rId5"/>
    <p:sldId id="299" r:id="rId6"/>
    <p:sldId id="300" r:id="rId7"/>
    <p:sldId id="301" r:id="rId8"/>
    <p:sldId id="302" r:id="rId9"/>
    <p:sldId id="303" r:id="rId10"/>
    <p:sldId id="304" r:id="rId11"/>
    <p:sldId id="295" r:id="rId12"/>
    <p:sldId id="305" r:id="rId13"/>
    <p:sldId id="307" r:id="rId14"/>
    <p:sldId id="280" r:id="rId15"/>
    <p:sldId id="308" r:id="rId16"/>
    <p:sldId id="281" r:id="rId17"/>
    <p:sldId id="282" r:id="rId18"/>
    <p:sldId id="283" r:id="rId19"/>
    <p:sldId id="284" r:id="rId20"/>
    <p:sldId id="285" r:id="rId21"/>
    <p:sldId id="287" r:id="rId22"/>
    <p:sldId id="286" r:id="rId23"/>
    <p:sldId id="288" r:id="rId24"/>
    <p:sldId id="289" r:id="rId25"/>
    <p:sldId id="290" r:id="rId26"/>
    <p:sldId id="291" r:id="rId27"/>
    <p:sldId id="292" r:id="rId28"/>
    <p:sldId id="293" r:id="rId29"/>
    <p:sldId id="276" r:id="rId30"/>
  </p:sldIdLst>
  <p:sldSz cx="19010313" cy="10693400"/>
  <p:notesSz cx="7556500" cy="10693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543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6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678" y="78"/>
      </p:cViewPr>
      <p:guideLst>
        <p:guide orient="horz" pos="2880"/>
        <p:guide pos="543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275013" cy="5365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279900" y="0"/>
            <a:ext cx="3275013" cy="536575"/>
          </a:xfrm>
          <a:prstGeom prst="rect">
            <a:avLst/>
          </a:prstGeom>
        </p:spPr>
        <p:txBody>
          <a:bodyPr vert="horz" lIns="91440" tIns="45720" rIns="91440" bIns="45720" rtlCol="0"/>
          <a:lstStyle>
            <a:lvl1pPr algn="r">
              <a:defRPr sz="1200"/>
            </a:lvl1pPr>
          </a:lstStyle>
          <a:p>
            <a:fld id="{DC0504AB-AAF8-4A43-B70E-4A5ADCFC5A73}" type="datetimeFigureOut">
              <a:rPr lang="en-US" smtClean="0"/>
              <a:t>12/9/2024</a:t>
            </a:fld>
            <a:endParaRPr lang="en-US"/>
          </a:p>
        </p:txBody>
      </p:sp>
      <p:sp>
        <p:nvSpPr>
          <p:cNvPr id="4" name="Slide Image Placeholder 3"/>
          <p:cNvSpPr>
            <a:spLocks noGrp="1" noRot="1" noChangeAspect="1"/>
          </p:cNvSpPr>
          <p:nvPr>
            <p:ph type="sldImg" idx="2"/>
          </p:nvPr>
        </p:nvSpPr>
        <p:spPr>
          <a:xfrm>
            <a:off x="571500" y="1336675"/>
            <a:ext cx="6413500" cy="36083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55650" y="5146675"/>
            <a:ext cx="6045200" cy="42100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10156825"/>
            <a:ext cx="3275013" cy="53657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279900" y="10156825"/>
            <a:ext cx="3275013" cy="536575"/>
          </a:xfrm>
          <a:prstGeom prst="rect">
            <a:avLst/>
          </a:prstGeom>
        </p:spPr>
        <p:txBody>
          <a:bodyPr vert="horz" lIns="91440" tIns="45720" rIns="91440" bIns="45720" rtlCol="0" anchor="b"/>
          <a:lstStyle>
            <a:lvl1pPr algn="r">
              <a:defRPr sz="1200"/>
            </a:lvl1pPr>
          </a:lstStyle>
          <a:p>
            <a:fld id="{6ECE5ECC-8C35-41AD-8E6F-4E146829E3CB}" type="slidenum">
              <a:rPr lang="en-US" smtClean="0"/>
              <a:t>‹#›</a:t>
            </a:fld>
            <a:endParaRPr lang="en-US"/>
          </a:p>
        </p:txBody>
      </p:sp>
    </p:spTree>
    <p:extLst>
      <p:ext uri="{BB962C8B-B14F-4D97-AF65-F5344CB8AC3E}">
        <p14:creationId xmlns:p14="http://schemas.microsoft.com/office/powerpoint/2010/main" val="12171624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ECE5ECC-8C35-41AD-8E6F-4E146829E3CB}" type="slidenum">
              <a:rPr lang="en-US" smtClean="0"/>
              <a:t>14</a:t>
            </a:fld>
            <a:endParaRPr lang="en-US"/>
          </a:p>
        </p:txBody>
      </p:sp>
    </p:spTree>
    <p:extLst>
      <p:ext uri="{BB962C8B-B14F-4D97-AF65-F5344CB8AC3E}">
        <p14:creationId xmlns:p14="http://schemas.microsoft.com/office/powerpoint/2010/main" val="41774653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2376289" y="1750055"/>
            <a:ext cx="14257735" cy="3722887"/>
          </a:xfrm>
        </p:spPr>
        <p:txBody>
          <a:bodyPr anchor="b"/>
          <a:lstStyle>
            <a:lvl1pPr algn="ctr">
              <a:defRPr sz="9355"/>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2376289" y="5616511"/>
            <a:ext cx="14257735" cy="2581762"/>
          </a:xfrm>
        </p:spPr>
        <p:txBody>
          <a:bodyPr/>
          <a:lstStyle>
            <a:lvl1pPr marL="0" indent="0" algn="ctr">
              <a:buNone/>
              <a:defRPr sz="3742"/>
            </a:lvl1pPr>
            <a:lvl2pPr marL="712866" indent="0" algn="ctr">
              <a:buNone/>
              <a:defRPr sz="3118"/>
            </a:lvl2pPr>
            <a:lvl3pPr marL="1425732" indent="0" algn="ctr">
              <a:buNone/>
              <a:defRPr sz="2807"/>
            </a:lvl3pPr>
            <a:lvl4pPr marL="2138599" indent="0" algn="ctr">
              <a:buNone/>
              <a:defRPr sz="2495"/>
            </a:lvl4pPr>
            <a:lvl5pPr marL="2851465" indent="0" algn="ctr">
              <a:buNone/>
              <a:defRPr sz="2495"/>
            </a:lvl5pPr>
            <a:lvl6pPr marL="3564331" indent="0" algn="ctr">
              <a:buNone/>
              <a:defRPr sz="2495"/>
            </a:lvl6pPr>
            <a:lvl7pPr marL="4277197" indent="0" algn="ctr">
              <a:buNone/>
              <a:defRPr sz="2495"/>
            </a:lvl7pPr>
            <a:lvl8pPr marL="4990064" indent="0" algn="ctr">
              <a:buNone/>
              <a:defRPr sz="2495"/>
            </a:lvl8pPr>
            <a:lvl9pPr marL="5702930" indent="0" algn="ctr">
              <a:buNone/>
              <a:defRPr sz="2495"/>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631E067F-35BB-4140-A94F-95443C4023BE}" type="datetime1">
              <a:rPr lang="en-US" smtClean="0"/>
              <a:t>12/9/2024</a:t>
            </a:fld>
            <a:endParaRPr lang="en-US"/>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B6F15528-21DE-4FAA-801E-634DDDAF4B2B}" type="slidenum">
              <a:rPr lang="el-GR" smtClean="0"/>
              <a:t>‹#›</a:t>
            </a:fld>
            <a:endParaRPr lang="el-GR"/>
          </a:p>
        </p:txBody>
      </p:sp>
    </p:spTree>
    <p:extLst>
      <p:ext uri="{BB962C8B-B14F-4D97-AF65-F5344CB8AC3E}">
        <p14:creationId xmlns:p14="http://schemas.microsoft.com/office/powerpoint/2010/main" val="28828525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86614608-C82A-4A3F-AEFD-0FCD7D94D0AB}" type="datetime1">
              <a:rPr lang="en-US" smtClean="0"/>
              <a:t>12/9/2024</a:t>
            </a:fld>
            <a:endParaRPr lang="en-US"/>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B6F15528-21DE-4FAA-801E-634DDDAF4B2B}" type="slidenum">
              <a:rPr lang="el-GR" smtClean="0"/>
              <a:t>‹#›</a:t>
            </a:fld>
            <a:endParaRPr lang="el-GR"/>
          </a:p>
        </p:txBody>
      </p:sp>
    </p:spTree>
    <p:extLst>
      <p:ext uri="{BB962C8B-B14F-4D97-AF65-F5344CB8AC3E}">
        <p14:creationId xmlns:p14="http://schemas.microsoft.com/office/powerpoint/2010/main" val="1324028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604255" y="569325"/>
            <a:ext cx="4099099" cy="9062162"/>
          </a:xfrm>
        </p:spPr>
        <p:txBody>
          <a:bodyPr vert="eaVert"/>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1306959" y="569325"/>
            <a:ext cx="12059667" cy="9062162"/>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59FD2098-BFD1-475C-ABD8-C01624C51346}" type="datetime1">
              <a:rPr lang="en-US" smtClean="0"/>
              <a:t>12/9/2024</a:t>
            </a:fld>
            <a:endParaRPr lang="en-US"/>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B6F15528-21DE-4FAA-801E-634DDDAF4B2B}" type="slidenum">
              <a:rPr lang="el-GR" smtClean="0"/>
              <a:t>‹#›</a:t>
            </a:fld>
            <a:endParaRPr lang="el-GR"/>
          </a:p>
        </p:txBody>
      </p:sp>
    </p:spTree>
    <p:extLst>
      <p:ext uri="{BB962C8B-B14F-4D97-AF65-F5344CB8AC3E}">
        <p14:creationId xmlns:p14="http://schemas.microsoft.com/office/powerpoint/2010/main" val="10683730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D52D6E51-E1A5-4749-927F-1F3BB6DD84EE}" type="datetime1">
              <a:rPr lang="en-US" smtClean="0"/>
              <a:t>12/9/2024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4047596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23B1043F-0CDF-4D99-88E1-21859D187E42}" type="datetime1">
              <a:rPr lang="en-US" smtClean="0"/>
              <a:t>12/9/2024</a:t>
            </a:fld>
            <a:endParaRPr lang="en-US"/>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B6F15528-21DE-4FAA-801E-634DDDAF4B2B}" type="slidenum">
              <a:rPr lang="el-GR" smtClean="0"/>
              <a:t>‹#›</a:t>
            </a:fld>
            <a:endParaRPr lang="el-GR"/>
          </a:p>
        </p:txBody>
      </p:sp>
    </p:spTree>
    <p:extLst>
      <p:ext uri="{BB962C8B-B14F-4D97-AF65-F5344CB8AC3E}">
        <p14:creationId xmlns:p14="http://schemas.microsoft.com/office/powerpoint/2010/main" val="24015304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1297058" y="2665925"/>
            <a:ext cx="16396395" cy="4448157"/>
          </a:xfrm>
        </p:spPr>
        <p:txBody>
          <a:bodyPr anchor="b"/>
          <a:lstStyle>
            <a:lvl1pPr>
              <a:defRPr sz="9355"/>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297058" y="7156164"/>
            <a:ext cx="16396395" cy="2339180"/>
          </a:xfrm>
        </p:spPr>
        <p:txBody>
          <a:bodyPr/>
          <a:lstStyle>
            <a:lvl1pPr marL="0" indent="0">
              <a:buNone/>
              <a:defRPr sz="3742">
                <a:solidFill>
                  <a:schemeClr val="tx1">
                    <a:tint val="75000"/>
                  </a:schemeClr>
                </a:solidFill>
              </a:defRPr>
            </a:lvl1pPr>
            <a:lvl2pPr marL="712866" indent="0">
              <a:buNone/>
              <a:defRPr sz="3118">
                <a:solidFill>
                  <a:schemeClr val="tx1">
                    <a:tint val="75000"/>
                  </a:schemeClr>
                </a:solidFill>
              </a:defRPr>
            </a:lvl2pPr>
            <a:lvl3pPr marL="1425732" indent="0">
              <a:buNone/>
              <a:defRPr sz="2807">
                <a:solidFill>
                  <a:schemeClr val="tx1">
                    <a:tint val="75000"/>
                  </a:schemeClr>
                </a:solidFill>
              </a:defRPr>
            </a:lvl3pPr>
            <a:lvl4pPr marL="2138599" indent="0">
              <a:buNone/>
              <a:defRPr sz="2495">
                <a:solidFill>
                  <a:schemeClr val="tx1">
                    <a:tint val="75000"/>
                  </a:schemeClr>
                </a:solidFill>
              </a:defRPr>
            </a:lvl4pPr>
            <a:lvl5pPr marL="2851465" indent="0">
              <a:buNone/>
              <a:defRPr sz="2495">
                <a:solidFill>
                  <a:schemeClr val="tx1">
                    <a:tint val="75000"/>
                  </a:schemeClr>
                </a:solidFill>
              </a:defRPr>
            </a:lvl5pPr>
            <a:lvl6pPr marL="3564331" indent="0">
              <a:buNone/>
              <a:defRPr sz="2495">
                <a:solidFill>
                  <a:schemeClr val="tx1">
                    <a:tint val="75000"/>
                  </a:schemeClr>
                </a:solidFill>
              </a:defRPr>
            </a:lvl6pPr>
            <a:lvl7pPr marL="4277197" indent="0">
              <a:buNone/>
              <a:defRPr sz="2495">
                <a:solidFill>
                  <a:schemeClr val="tx1">
                    <a:tint val="75000"/>
                  </a:schemeClr>
                </a:solidFill>
              </a:defRPr>
            </a:lvl7pPr>
            <a:lvl8pPr marL="4990064" indent="0">
              <a:buNone/>
              <a:defRPr sz="2495">
                <a:solidFill>
                  <a:schemeClr val="tx1">
                    <a:tint val="75000"/>
                  </a:schemeClr>
                </a:solidFill>
              </a:defRPr>
            </a:lvl8pPr>
            <a:lvl9pPr marL="5702930" indent="0">
              <a:buNone/>
              <a:defRPr sz="2495">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8E005666-94B1-4264-BCE1-20FDD20E6CC0}" type="datetime1">
              <a:rPr lang="en-US" smtClean="0"/>
              <a:t>12/9/2024</a:t>
            </a:fld>
            <a:endParaRPr lang="en-US"/>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B6F15528-21DE-4FAA-801E-634DDDAF4B2B}" type="slidenum">
              <a:rPr lang="el-GR" smtClean="0"/>
              <a:t>‹#›</a:t>
            </a:fld>
            <a:endParaRPr lang="el-GR"/>
          </a:p>
        </p:txBody>
      </p:sp>
    </p:spTree>
    <p:extLst>
      <p:ext uri="{BB962C8B-B14F-4D97-AF65-F5344CB8AC3E}">
        <p14:creationId xmlns:p14="http://schemas.microsoft.com/office/powerpoint/2010/main" val="561580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1306959" y="2846623"/>
            <a:ext cx="8079383" cy="6784864"/>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9623971" y="2846623"/>
            <a:ext cx="8079383" cy="6784864"/>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EDD2470C-A804-49D5-A230-B65CC58AD4B6}" type="datetime1">
              <a:rPr lang="en-US" smtClean="0"/>
              <a:t>12/9/2024</a:t>
            </a:fld>
            <a:endParaRPr lang="en-US"/>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B6F15528-21DE-4FAA-801E-634DDDAF4B2B}" type="slidenum">
              <a:rPr lang="el-GR" smtClean="0"/>
              <a:t>‹#›</a:t>
            </a:fld>
            <a:endParaRPr lang="el-GR"/>
          </a:p>
        </p:txBody>
      </p:sp>
    </p:spTree>
    <p:extLst>
      <p:ext uri="{BB962C8B-B14F-4D97-AF65-F5344CB8AC3E}">
        <p14:creationId xmlns:p14="http://schemas.microsoft.com/office/powerpoint/2010/main" val="29048551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a:xfrm>
            <a:off x="1309435" y="569326"/>
            <a:ext cx="16396395" cy="2066896"/>
          </a:xfrm>
        </p:spPr>
        <p:txBody>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309436" y="2621369"/>
            <a:ext cx="8042253" cy="1284692"/>
          </a:xfrm>
        </p:spPr>
        <p:txBody>
          <a:bodyPr anchor="b"/>
          <a:lstStyle>
            <a:lvl1pPr marL="0" indent="0">
              <a:buNone/>
              <a:defRPr sz="3742" b="1"/>
            </a:lvl1pPr>
            <a:lvl2pPr marL="712866" indent="0">
              <a:buNone/>
              <a:defRPr sz="3118" b="1"/>
            </a:lvl2pPr>
            <a:lvl3pPr marL="1425732" indent="0">
              <a:buNone/>
              <a:defRPr sz="2807" b="1"/>
            </a:lvl3pPr>
            <a:lvl4pPr marL="2138599" indent="0">
              <a:buNone/>
              <a:defRPr sz="2495" b="1"/>
            </a:lvl4pPr>
            <a:lvl5pPr marL="2851465" indent="0">
              <a:buNone/>
              <a:defRPr sz="2495" b="1"/>
            </a:lvl5pPr>
            <a:lvl6pPr marL="3564331" indent="0">
              <a:buNone/>
              <a:defRPr sz="2495" b="1"/>
            </a:lvl6pPr>
            <a:lvl7pPr marL="4277197" indent="0">
              <a:buNone/>
              <a:defRPr sz="2495" b="1"/>
            </a:lvl7pPr>
            <a:lvl8pPr marL="4990064" indent="0">
              <a:buNone/>
              <a:defRPr sz="2495" b="1"/>
            </a:lvl8pPr>
            <a:lvl9pPr marL="5702930" indent="0">
              <a:buNone/>
              <a:defRPr sz="2495" b="1"/>
            </a:lvl9pPr>
          </a:lstStyle>
          <a:p>
            <a:pPr lvl="0"/>
            <a:r>
              <a:rPr lang="el-GR"/>
              <a:t>Στυλ κειμένου υποδείγματος</a:t>
            </a:r>
          </a:p>
        </p:txBody>
      </p:sp>
      <p:sp>
        <p:nvSpPr>
          <p:cNvPr id="4" name="Content Placeholder 3"/>
          <p:cNvSpPr>
            <a:spLocks noGrp="1"/>
          </p:cNvSpPr>
          <p:nvPr>
            <p:ph sz="half" idx="2"/>
          </p:nvPr>
        </p:nvSpPr>
        <p:spPr>
          <a:xfrm>
            <a:off x="1309436" y="3906061"/>
            <a:ext cx="8042253" cy="574522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9623971" y="2621369"/>
            <a:ext cx="8081859" cy="1284692"/>
          </a:xfrm>
        </p:spPr>
        <p:txBody>
          <a:bodyPr anchor="b"/>
          <a:lstStyle>
            <a:lvl1pPr marL="0" indent="0">
              <a:buNone/>
              <a:defRPr sz="3742" b="1"/>
            </a:lvl1pPr>
            <a:lvl2pPr marL="712866" indent="0">
              <a:buNone/>
              <a:defRPr sz="3118" b="1"/>
            </a:lvl2pPr>
            <a:lvl3pPr marL="1425732" indent="0">
              <a:buNone/>
              <a:defRPr sz="2807" b="1"/>
            </a:lvl3pPr>
            <a:lvl4pPr marL="2138599" indent="0">
              <a:buNone/>
              <a:defRPr sz="2495" b="1"/>
            </a:lvl4pPr>
            <a:lvl5pPr marL="2851465" indent="0">
              <a:buNone/>
              <a:defRPr sz="2495" b="1"/>
            </a:lvl5pPr>
            <a:lvl6pPr marL="3564331" indent="0">
              <a:buNone/>
              <a:defRPr sz="2495" b="1"/>
            </a:lvl6pPr>
            <a:lvl7pPr marL="4277197" indent="0">
              <a:buNone/>
              <a:defRPr sz="2495" b="1"/>
            </a:lvl7pPr>
            <a:lvl8pPr marL="4990064" indent="0">
              <a:buNone/>
              <a:defRPr sz="2495" b="1"/>
            </a:lvl8pPr>
            <a:lvl9pPr marL="5702930" indent="0">
              <a:buNone/>
              <a:defRPr sz="2495" b="1"/>
            </a:lvl9pPr>
          </a:lstStyle>
          <a:p>
            <a:pPr lvl="0"/>
            <a:r>
              <a:rPr lang="el-GR"/>
              <a:t>Στυλ κειμένου υποδείγματος</a:t>
            </a:r>
          </a:p>
        </p:txBody>
      </p:sp>
      <p:sp>
        <p:nvSpPr>
          <p:cNvPr id="6" name="Content Placeholder 5"/>
          <p:cNvSpPr>
            <a:spLocks noGrp="1"/>
          </p:cNvSpPr>
          <p:nvPr>
            <p:ph sz="quarter" idx="4"/>
          </p:nvPr>
        </p:nvSpPr>
        <p:spPr>
          <a:xfrm>
            <a:off x="9623971" y="3906061"/>
            <a:ext cx="8081859" cy="574522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1C59E728-34D4-4E3D-A86E-DBA9D07E86B5}" type="datetime1">
              <a:rPr lang="en-US" smtClean="0"/>
              <a:t>12/9/2024</a:t>
            </a:fld>
            <a:endParaRPr lang="en-US"/>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B6F15528-21DE-4FAA-801E-634DDDAF4B2B}" type="slidenum">
              <a:rPr lang="el-GR" smtClean="0"/>
              <a:t>‹#›</a:t>
            </a:fld>
            <a:endParaRPr lang="el-GR"/>
          </a:p>
        </p:txBody>
      </p:sp>
    </p:spTree>
    <p:extLst>
      <p:ext uri="{BB962C8B-B14F-4D97-AF65-F5344CB8AC3E}">
        <p14:creationId xmlns:p14="http://schemas.microsoft.com/office/powerpoint/2010/main" val="30333186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73AC0D86-C6F5-4B94-94F0-11172F337B28}" type="datetime1">
              <a:rPr lang="en-US" smtClean="0"/>
              <a:t>12/9/2024</a:t>
            </a:fld>
            <a:endParaRPr lang="en-US"/>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B6F15528-21DE-4FAA-801E-634DDDAF4B2B}" type="slidenum">
              <a:rPr lang="el-GR" smtClean="0"/>
              <a:t>‹#›</a:t>
            </a:fld>
            <a:endParaRPr lang="el-GR"/>
          </a:p>
        </p:txBody>
      </p:sp>
    </p:spTree>
    <p:extLst>
      <p:ext uri="{BB962C8B-B14F-4D97-AF65-F5344CB8AC3E}">
        <p14:creationId xmlns:p14="http://schemas.microsoft.com/office/powerpoint/2010/main" val="17723402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E80AB7-D2D4-4F97-8298-E88176A4651C}" type="datetime1">
              <a:rPr lang="en-US" smtClean="0"/>
              <a:t>12/9/2024</a:t>
            </a:fld>
            <a:endParaRPr lang="en-US"/>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B6F15528-21DE-4FAA-801E-634DDDAF4B2B}" type="slidenum">
              <a:rPr lang="el-GR" smtClean="0"/>
              <a:t>‹#›</a:t>
            </a:fld>
            <a:endParaRPr lang="el-GR"/>
          </a:p>
        </p:txBody>
      </p:sp>
    </p:spTree>
    <p:extLst>
      <p:ext uri="{BB962C8B-B14F-4D97-AF65-F5344CB8AC3E}">
        <p14:creationId xmlns:p14="http://schemas.microsoft.com/office/powerpoint/2010/main" val="37654751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309436" y="712893"/>
            <a:ext cx="6131320" cy="2495127"/>
          </a:xfrm>
        </p:spPr>
        <p:txBody>
          <a:bodyPr anchor="b"/>
          <a:lstStyle>
            <a:lvl1pPr>
              <a:defRPr sz="4989"/>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8081859" y="1539652"/>
            <a:ext cx="9623971" cy="7599245"/>
          </a:xfrm>
        </p:spPr>
        <p:txBody>
          <a:bodyPr/>
          <a:lstStyle>
            <a:lvl1pPr>
              <a:defRPr sz="4989"/>
            </a:lvl1pPr>
            <a:lvl2pPr>
              <a:defRPr sz="4366"/>
            </a:lvl2pPr>
            <a:lvl3pPr>
              <a:defRPr sz="3742"/>
            </a:lvl3pPr>
            <a:lvl4pPr>
              <a:defRPr sz="3118"/>
            </a:lvl4pPr>
            <a:lvl5pPr>
              <a:defRPr sz="3118"/>
            </a:lvl5pPr>
            <a:lvl6pPr>
              <a:defRPr sz="3118"/>
            </a:lvl6pPr>
            <a:lvl7pPr>
              <a:defRPr sz="3118"/>
            </a:lvl7pPr>
            <a:lvl8pPr>
              <a:defRPr sz="3118"/>
            </a:lvl8pPr>
            <a:lvl9pPr>
              <a:defRPr sz="3118"/>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1309436" y="3208020"/>
            <a:ext cx="6131320" cy="5943254"/>
          </a:xfrm>
        </p:spPr>
        <p:txBody>
          <a:bodyPr/>
          <a:lstStyle>
            <a:lvl1pPr marL="0" indent="0">
              <a:buNone/>
              <a:defRPr sz="2495"/>
            </a:lvl1pPr>
            <a:lvl2pPr marL="712866" indent="0">
              <a:buNone/>
              <a:defRPr sz="2183"/>
            </a:lvl2pPr>
            <a:lvl3pPr marL="1425732" indent="0">
              <a:buNone/>
              <a:defRPr sz="1871"/>
            </a:lvl3pPr>
            <a:lvl4pPr marL="2138599" indent="0">
              <a:buNone/>
              <a:defRPr sz="1559"/>
            </a:lvl4pPr>
            <a:lvl5pPr marL="2851465" indent="0">
              <a:buNone/>
              <a:defRPr sz="1559"/>
            </a:lvl5pPr>
            <a:lvl6pPr marL="3564331" indent="0">
              <a:buNone/>
              <a:defRPr sz="1559"/>
            </a:lvl6pPr>
            <a:lvl7pPr marL="4277197" indent="0">
              <a:buNone/>
              <a:defRPr sz="1559"/>
            </a:lvl7pPr>
            <a:lvl8pPr marL="4990064" indent="0">
              <a:buNone/>
              <a:defRPr sz="1559"/>
            </a:lvl8pPr>
            <a:lvl9pPr marL="5702930" indent="0">
              <a:buNone/>
              <a:defRPr sz="1559"/>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B8E0E60A-747A-4B53-9DCF-99851CE632B5}" type="datetime1">
              <a:rPr lang="en-US" smtClean="0"/>
              <a:t>12/9/2024</a:t>
            </a:fld>
            <a:endParaRPr lang="en-US"/>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B6F15528-21DE-4FAA-801E-634DDDAF4B2B}" type="slidenum">
              <a:rPr lang="el-GR" smtClean="0"/>
              <a:t>‹#›</a:t>
            </a:fld>
            <a:endParaRPr lang="el-GR"/>
          </a:p>
        </p:txBody>
      </p:sp>
    </p:spTree>
    <p:extLst>
      <p:ext uri="{BB962C8B-B14F-4D97-AF65-F5344CB8AC3E}">
        <p14:creationId xmlns:p14="http://schemas.microsoft.com/office/powerpoint/2010/main" val="3399272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309436" y="712893"/>
            <a:ext cx="6131320" cy="2495127"/>
          </a:xfrm>
        </p:spPr>
        <p:txBody>
          <a:bodyPr anchor="b"/>
          <a:lstStyle>
            <a:lvl1pPr>
              <a:defRPr sz="4989"/>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8081859" y="1539652"/>
            <a:ext cx="9623971" cy="7599245"/>
          </a:xfrm>
        </p:spPr>
        <p:txBody>
          <a:bodyPr anchor="t"/>
          <a:lstStyle>
            <a:lvl1pPr marL="0" indent="0">
              <a:buNone/>
              <a:defRPr sz="4989"/>
            </a:lvl1pPr>
            <a:lvl2pPr marL="712866" indent="0">
              <a:buNone/>
              <a:defRPr sz="4366"/>
            </a:lvl2pPr>
            <a:lvl3pPr marL="1425732" indent="0">
              <a:buNone/>
              <a:defRPr sz="3742"/>
            </a:lvl3pPr>
            <a:lvl4pPr marL="2138599" indent="0">
              <a:buNone/>
              <a:defRPr sz="3118"/>
            </a:lvl4pPr>
            <a:lvl5pPr marL="2851465" indent="0">
              <a:buNone/>
              <a:defRPr sz="3118"/>
            </a:lvl5pPr>
            <a:lvl6pPr marL="3564331" indent="0">
              <a:buNone/>
              <a:defRPr sz="3118"/>
            </a:lvl6pPr>
            <a:lvl7pPr marL="4277197" indent="0">
              <a:buNone/>
              <a:defRPr sz="3118"/>
            </a:lvl7pPr>
            <a:lvl8pPr marL="4990064" indent="0">
              <a:buNone/>
              <a:defRPr sz="3118"/>
            </a:lvl8pPr>
            <a:lvl9pPr marL="5702930" indent="0">
              <a:buNone/>
              <a:defRPr sz="3118"/>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309436" y="3208020"/>
            <a:ext cx="6131320" cy="5943254"/>
          </a:xfrm>
        </p:spPr>
        <p:txBody>
          <a:bodyPr/>
          <a:lstStyle>
            <a:lvl1pPr marL="0" indent="0">
              <a:buNone/>
              <a:defRPr sz="2495"/>
            </a:lvl1pPr>
            <a:lvl2pPr marL="712866" indent="0">
              <a:buNone/>
              <a:defRPr sz="2183"/>
            </a:lvl2pPr>
            <a:lvl3pPr marL="1425732" indent="0">
              <a:buNone/>
              <a:defRPr sz="1871"/>
            </a:lvl3pPr>
            <a:lvl4pPr marL="2138599" indent="0">
              <a:buNone/>
              <a:defRPr sz="1559"/>
            </a:lvl4pPr>
            <a:lvl5pPr marL="2851465" indent="0">
              <a:buNone/>
              <a:defRPr sz="1559"/>
            </a:lvl5pPr>
            <a:lvl6pPr marL="3564331" indent="0">
              <a:buNone/>
              <a:defRPr sz="1559"/>
            </a:lvl6pPr>
            <a:lvl7pPr marL="4277197" indent="0">
              <a:buNone/>
              <a:defRPr sz="1559"/>
            </a:lvl7pPr>
            <a:lvl8pPr marL="4990064" indent="0">
              <a:buNone/>
              <a:defRPr sz="1559"/>
            </a:lvl8pPr>
            <a:lvl9pPr marL="5702930" indent="0">
              <a:buNone/>
              <a:defRPr sz="1559"/>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2A8A88F7-44D6-4716-8BF2-D0DFE2D8BE7B}" type="datetime1">
              <a:rPr lang="en-US" smtClean="0"/>
              <a:t>12/9/2024</a:t>
            </a:fld>
            <a:endParaRPr lang="en-US"/>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B6F15528-21DE-4FAA-801E-634DDDAF4B2B}" type="slidenum">
              <a:rPr lang="el-GR" smtClean="0"/>
              <a:t>‹#›</a:t>
            </a:fld>
            <a:endParaRPr lang="el-GR"/>
          </a:p>
        </p:txBody>
      </p:sp>
    </p:spTree>
    <p:extLst>
      <p:ext uri="{BB962C8B-B14F-4D97-AF65-F5344CB8AC3E}">
        <p14:creationId xmlns:p14="http://schemas.microsoft.com/office/powerpoint/2010/main" val="18700099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06959" y="569326"/>
            <a:ext cx="16396395" cy="2066896"/>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306959" y="2846623"/>
            <a:ext cx="16396395" cy="6784864"/>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1306959" y="9911198"/>
            <a:ext cx="4277320" cy="569325"/>
          </a:xfrm>
          <a:prstGeom prst="rect">
            <a:avLst/>
          </a:prstGeom>
        </p:spPr>
        <p:txBody>
          <a:bodyPr vert="horz" lIns="91440" tIns="45720" rIns="91440" bIns="45720" rtlCol="0" anchor="ctr"/>
          <a:lstStyle>
            <a:lvl1pPr algn="l">
              <a:defRPr sz="1871">
                <a:solidFill>
                  <a:schemeClr val="tx1">
                    <a:tint val="75000"/>
                  </a:schemeClr>
                </a:solidFill>
              </a:defRPr>
            </a:lvl1pPr>
          </a:lstStyle>
          <a:p>
            <a:fld id="{94AFCE8A-B485-46BE-BDCB-5B1F615C982D}" type="datetime1">
              <a:rPr lang="en-US" smtClean="0"/>
              <a:t>12/9/2024</a:t>
            </a:fld>
            <a:endParaRPr lang="en-US"/>
          </a:p>
        </p:txBody>
      </p:sp>
      <p:sp>
        <p:nvSpPr>
          <p:cNvPr id="5" name="Footer Placeholder 4"/>
          <p:cNvSpPr>
            <a:spLocks noGrp="1"/>
          </p:cNvSpPr>
          <p:nvPr>
            <p:ph type="ftr" sz="quarter" idx="3"/>
          </p:nvPr>
        </p:nvSpPr>
        <p:spPr>
          <a:xfrm>
            <a:off x="6297166" y="9911198"/>
            <a:ext cx="6415981" cy="569325"/>
          </a:xfrm>
          <a:prstGeom prst="rect">
            <a:avLst/>
          </a:prstGeom>
        </p:spPr>
        <p:txBody>
          <a:bodyPr vert="horz" lIns="91440" tIns="45720" rIns="91440" bIns="45720" rtlCol="0" anchor="ctr"/>
          <a:lstStyle>
            <a:lvl1pPr algn="ctr">
              <a:defRPr sz="1871">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13426034" y="9911198"/>
            <a:ext cx="4277320" cy="569325"/>
          </a:xfrm>
          <a:prstGeom prst="rect">
            <a:avLst/>
          </a:prstGeom>
        </p:spPr>
        <p:txBody>
          <a:bodyPr vert="horz" lIns="91440" tIns="45720" rIns="91440" bIns="45720" rtlCol="0" anchor="ctr"/>
          <a:lstStyle>
            <a:lvl1pPr algn="r">
              <a:defRPr sz="1871">
                <a:solidFill>
                  <a:schemeClr val="tx1">
                    <a:tint val="75000"/>
                  </a:schemeClr>
                </a:solidFill>
              </a:defRPr>
            </a:lvl1pPr>
          </a:lstStyle>
          <a:p>
            <a:fld id="{B6F15528-21DE-4FAA-801E-634DDDAF4B2B}" type="slidenum">
              <a:rPr lang="el-GR" smtClean="0"/>
              <a:t>‹#›</a:t>
            </a:fld>
            <a:endParaRPr lang="el-GR"/>
          </a:p>
        </p:txBody>
      </p:sp>
    </p:spTree>
    <p:extLst>
      <p:ext uri="{BB962C8B-B14F-4D97-AF65-F5344CB8AC3E}">
        <p14:creationId xmlns:p14="http://schemas.microsoft.com/office/powerpoint/2010/main" val="170996644"/>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Lst>
  <p:hf hdr="0" ftr="0" dt="0"/>
  <p:txStyles>
    <p:titleStyle>
      <a:lvl1pPr algn="l" defTabSz="1425732" rtl="0" eaLnBrk="1" latinLnBrk="0" hangingPunct="1">
        <a:lnSpc>
          <a:spcPct val="90000"/>
        </a:lnSpc>
        <a:spcBef>
          <a:spcPct val="0"/>
        </a:spcBef>
        <a:buNone/>
        <a:defRPr sz="6860" kern="1200">
          <a:solidFill>
            <a:schemeClr val="tx1"/>
          </a:solidFill>
          <a:latin typeface="+mj-lt"/>
          <a:ea typeface="+mj-ea"/>
          <a:cs typeface="+mj-cs"/>
        </a:defRPr>
      </a:lvl1pPr>
    </p:titleStyle>
    <p:bodyStyle>
      <a:lvl1pPr marL="356433" indent="-356433" algn="l" defTabSz="1425732" rtl="0" eaLnBrk="1" latinLnBrk="0" hangingPunct="1">
        <a:lnSpc>
          <a:spcPct val="90000"/>
        </a:lnSpc>
        <a:spcBef>
          <a:spcPts val="1559"/>
        </a:spcBef>
        <a:buFont typeface="Arial" panose="020B0604020202020204" pitchFamily="34" charset="0"/>
        <a:buChar char="•"/>
        <a:defRPr sz="4366" kern="1200">
          <a:solidFill>
            <a:schemeClr val="tx1"/>
          </a:solidFill>
          <a:latin typeface="+mn-lt"/>
          <a:ea typeface="+mn-ea"/>
          <a:cs typeface="+mn-cs"/>
        </a:defRPr>
      </a:lvl1pPr>
      <a:lvl2pPr marL="1069299" indent="-356433" algn="l" defTabSz="1425732"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2166" indent="-356433" algn="l" defTabSz="1425732"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5032" indent="-356433" algn="l" defTabSz="1425732" rtl="0" eaLnBrk="1" latinLnBrk="0" hangingPunct="1">
        <a:lnSpc>
          <a:spcPct val="90000"/>
        </a:lnSpc>
        <a:spcBef>
          <a:spcPts val="780"/>
        </a:spcBef>
        <a:buFont typeface="Arial" panose="020B0604020202020204" pitchFamily="34" charset="0"/>
        <a:buChar char="•"/>
        <a:defRPr sz="2807" kern="1200">
          <a:solidFill>
            <a:schemeClr val="tx1"/>
          </a:solidFill>
          <a:latin typeface="+mn-lt"/>
          <a:ea typeface="+mn-ea"/>
          <a:cs typeface="+mn-cs"/>
        </a:defRPr>
      </a:lvl4pPr>
      <a:lvl5pPr marL="3207898" indent="-356433" algn="l" defTabSz="1425732" rtl="0" eaLnBrk="1" latinLnBrk="0" hangingPunct="1">
        <a:lnSpc>
          <a:spcPct val="90000"/>
        </a:lnSpc>
        <a:spcBef>
          <a:spcPts val="780"/>
        </a:spcBef>
        <a:buFont typeface="Arial" panose="020B0604020202020204" pitchFamily="34" charset="0"/>
        <a:buChar char="•"/>
        <a:defRPr sz="2807" kern="1200">
          <a:solidFill>
            <a:schemeClr val="tx1"/>
          </a:solidFill>
          <a:latin typeface="+mn-lt"/>
          <a:ea typeface="+mn-ea"/>
          <a:cs typeface="+mn-cs"/>
        </a:defRPr>
      </a:lvl5pPr>
      <a:lvl6pPr marL="3920764" indent="-356433" algn="l" defTabSz="1425732" rtl="0" eaLnBrk="1" latinLnBrk="0" hangingPunct="1">
        <a:lnSpc>
          <a:spcPct val="90000"/>
        </a:lnSpc>
        <a:spcBef>
          <a:spcPts val="780"/>
        </a:spcBef>
        <a:buFont typeface="Arial" panose="020B0604020202020204" pitchFamily="34" charset="0"/>
        <a:buChar char="•"/>
        <a:defRPr sz="2807" kern="1200">
          <a:solidFill>
            <a:schemeClr val="tx1"/>
          </a:solidFill>
          <a:latin typeface="+mn-lt"/>
          <a:ea typeface="+mn-ea"/>
          <a:cs typeface="+mn-cs"/>
        </a:defRPr>
      </a:lvl6pPr>
      <a:lvl7pPr marL="4633631" indent="-356433" algn="l" defTabSz="1425732" rtl="0" eaLnBrk="1" latinLnBrk="0" hangingPunct="1">
        <a:lnSpc>
          <a:spcPct val="90000"/>
        </a:lnSpc>
        <a:spcBef>
          <a:spcPts val="780"/>
        </a:spcBef>
        <a:buFont typeface="Arial" panose="020B0604020202020204" pitchFamily="34" charset="0"/>
        <a:buChar char="•"/>
        <a:defRPr sz="2807" kern="1200">
          <a:solidFill>
            <a:schemeClr val="tx1"/>
          </a:solidFill>
          <a:latin typeface="+mn-lt"/>
          <a:ea typeface="+mn-ea"/>
          <a:cs typeface="+mn-cs"/>
        </a:defRPr>
      </a:lvl7pPr>
      <a:lvl8pPr marL="5346497" indent="-356433" algn="l" defTabSz="1425732" rtl="0" eaLnBrk="1" latinLnBrk="0" hangingPunct="1">
        <a:lnSpc>
          <a:spcPct val="90000"/>
        </a:lnSpc>
        <a:spcBef>
          <a:spcPts val="780"/>
        </a:spcBef>
        <a:buFont typeface="Arial" panose="020B0604020202020204" pitchFamily="34" charset="0"/>
        <a:buChar char="•"/>
        <a:defRPr sz="2807" kern="1200">
          <a:solidFill>
            <a:schemeClr val="tx1"/>
          </a:solidFill>
          <a:latin typeface="+mn-lt"/>
          <a:ea typeface="+mn-ea"/>
          <a:cs typeface="+mn-cs"/>
        </a:defRPr>
      </a:lvl8pPr>
      <a:lvl9pPr marL="6059363" indent="-356433" algn="l" defTabSz="1425732" rtl="0" eaLnBrk="1" latinLnBrk="0" hangingPunct="1">
        <a:lnSpc>
          <a:spcPct val="90000"/>
        </a:lnSpc>
        <a:spcBef>
          <a:spcPts val="780"/>
        </a:spcBef>
        <a:buFont typeface="Arial" panose="020B0604020202020204" pitchFamily="34" charset="0"/>
        <a:buChar char="•"/>
        <a:defRPr sz="2807" kern="1200">
          <a:solidFill>
            <a:schemeClr val="tx1"/>
          </a:solidFill>
          <a:latin typeface="+mn-lt"/>
          <a:ea typeface="+mn-ea"/>
          <a:cs typeface="+mn-cs"/>
        </a:defRPr>
      </a:lvl9pPr>
    </p:bodyStyle>
    <p:otherStyle>
      <a:defPPr>
        <a:defRPr lang="en-US"/>
      </a:defPPr>
      <a:lvl1pPr marL="0" algn="l" defTabSz="1425732" rtl="0" eaLnBrk="1" latinLnBrk="0" hangingPunct="1">
        <a:defRPr sz="2807" kern="1200">
          <a:solidFill>
            <a:schemeClr val="tx1"/>
          </a:solidFill>
          <a:latin typeface="+mn-lt"/>
          <a:ea typeface="+mn-ea"/>
          <a:cs typeface="+mn-cs"/>
        </a:defRPr>
      </a:lvl1pPr>
      <a:lvl2pPr marL="712866" algn="l" defTabSz="1425732" rtl="0" eaLnBrk="1" latinLnBrk="0" hangingPunct="1">
        <a:defRPr sz="2807" kern="1200">
          <a:solidFill>
            <a:schemeClr val="tx1"/>
          </a:solidFill>
          <a:latin typeface="+mn-lt"/>
          <a:ea typeface="+mn-ea"/>
          <a:cs typeface="+mn-cs"/>
        </a:defRPr>
      </a:lvl2pPr>
      <a:lvl3pPr marL="1425732" algn="l" defTabSz="1425732" rtl="0" eaLnBrk="1" latinLnBrk="0" hangingPunct="1">
        <a:defRPr sz="2807" kern="1200">
          <a:solidFill>
            <a:schemeClr val="tx1"/>
          </a:solidFill>
          <a:latin typeface="+mn-lt"/>
          <a:ea typeface="+mn-ea"/>
          <a:cs typeface="+mn-cs"/>
        </a:defRPr>
      </a:lvl3pPr>
      <a:lvl4pPr marL="2138599" algn="l" defTabSz="1425732" rtl="0" eaLnBrk="1" latinLnBrk="0" hangingPunct="1">
        <a:defRPr sz="2807" kern="1200">
          <a:solidFill>
            <a:schemeClr val="tx1"/>
          </a:solidFill>
          <a:latin typeface="+mn-lt"/>
          <a:ea typeface="+mn-ea"/>
          <a:cs typeface="+mn-cs"/>
        </a:defRPr>
      </a:lvl4pPr>
      <a:lvl5pPr marL="2851465" algn="l" defTabSz="1425732" rtl="0" eaLnBrk="1" latinLnBrk="0" hangingPunct="1">
        <a:defRPr sz="2807" kern="1200">
          <a:solidFill>
            <a:schemeClr val="tx1"/>
          </a:solidFill>
          <a:latin typeface="+mn-lt"/>
          <a:ea typeface="+mn-ea"/>
          <a:cs typeface="+mn-cs"/>
        </a:defRPr>
      </a:lvl5pPr>
      <a:lvl6pPr marL="3564331" algn="l" defTabSz="1425732" rtl="0" eaLnBrk="1" latinLnBrk="0" hangingPunct="1">
        <a:defRPr sz="2807" kern="1200">
          <a:solidFill>
            <a:schemeClr val="tx1"/>
          </a:solidFill>
          <a:latin typeface="+mn-lt"/>
          <a:ea typeface="+mn-ea"/>
          <a:cs typeface="+mn-cs"/>
        </a:defRPr>
      </a:lvl6pPr>
      <a:lvl7pPr marL="4277197" algn="l" defTabSz="1425732" rtl="0" eaLnBrk="1" latinLnBrk="0" hangingPunct="1">
        <a:defRPr sz="2807" kern="1200">
          <a:solidFill>
            <a:schemeClr val="tx1"/>
          </a:solidFill>
          <a:latin typeface="+mn-lt"/>
          <a:ea typeface="+mn-ea"/>
          <a:cs typeface="+mn-cs"/>
        </a:defRPr>
      </a:lvl7pPr>
      <a:lvl8pPr marL="4990064" algn="l" defTabSz="1425732" rtl="0" eaLnBrk="1" latinLnBrk="0" hangingPunct="1">
        <a:defRPr sz="2807" kern="1200">
          <a:solidFill>
            <a:schemeClr val="tx1"/>
          </a:solidFill>
          <a:latin typeface="+mn-lt"/>
          <a:ea typeface="+mn-ea"/>
          <a:cs typeface="+mn-cs"/>
        </a:defRPr>
      </a:lvl8pPr>
      <a:lvl9pPr marL="5702930" algn="l" defTabSz="1425732" rtl="0" eaLnBrk="1" latinLnBrk="0" hangingPunct="1">
        <a:defRPr sz="280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7">
            <a:extLst>
              <a:ext uri="{FF2B5EF4-FFF2-40B4-BE49-F238E27FC236}">
                <a16:creationId xmlns:a16="http://schemas.microsoft.com/office/drawing/2014/main" id="{7BBE7373-C729-4291-BD80-5830747A2489}"/>
              </a:ext>
            </a:extLst>
          </p:cNvPr>
          <p:cNvGrpSpPr/>
          <p:nvPr/>
        </p:nvGrpSpPr>
        <p:grpSpPr>
          <a:xfrm>
            <a:off x="9428956" y="35297"/>
            <a:ext cx="9552950" cy="10569203"/>
            <a:chOff x="1611899" y="1682449"/>
            <a:chExt cx="4351737" cy="5828030"/>
          </a:xfrm>
        </p:grpSpPr>
        <p:pic>
          <p:nvPicPr>
            <p:cNvPr id="3" name="object 8">
              <a:extLst>
                <a:ext uri="{FF2B5EF4-FFF2-40B4-BE49-F238E27FC236}">
                  <a16:creationId xmlns:a16="http://schemas.microsoft.com/office/drawing/2014/main" id="{EAE97759-5946-43AC-8864-BAEF7277B633}"/>
                </a:ext>
              </a:extLst>
            </p:cNvPr>
            <p:cNvPicPr/>
            <p:nvPr/>
          </p:nvPicPr>
          <p:blipFill>
            <a:blip r:embed="rId2" cstate="print"/>
            <a:stretch>
              <a:fillRect/>
            </a:stretch>
          </p:blipFill>
          <p:spPr>
            <a:xfrm>
              <a:off x="1627437" y="1696026"/>
              <a:ext cx="4336199" cy="5814453"/>
            </a:xfrm>
            <a:prstGeom prst="rect">
              <a:avLst/>
            </a:prstGeom>
          </p:spPr>
        </p:pic>
        <p:sp>
          <p:nvSpPr>
            <p:cNvPr id="4" name="object 9">
              <a:extLst>
                <a:ext uri="{FF2B5EF4-FFF2-40B4-BE49-F238E27FC236}">
                  <a16:creationId xmlns:a16="http://schemas.microsoft.com/office/drawing/2014/main" id="{A5DB58FF-3EEB-4A87-A1A6-0CC0C5ABA9DA}"/>
                </a:ext>
              </a:extLst>
            </p:cNvPr>
            <p:cNvSpPr/>
            <p:nvPr/>
          </p:nvSpPr>
          <p:spPr>
            <a:xfrm>
              <a:off x="1611899" y="4464003"/>
              <a:ext cx="3932554" cy="3027045"/>
            </a:xfrm>
            <a:custGeom>
              <a:avLst/>
              <a:gdLst/>
              <a:ahLst/>
              <a:cxnLst/>
              <a:rect l="l" t="t" r="r" b="b"/>
              <a:pathLst>
                <a:path w="3932554" h="3027045">
                  <a:moveTo>
                    <a:pt x="0" y="0"/>
                  </a:moveTo>
                  <a:lnTo>
                    <a:pt x="0" y="3026816"/>
                  </a:lnTo>
                  <a:lnTo>
                    <a:pt x="3932097" y="3026816"/>
                  </a:lnTo>
                </a:path>
              </a:pathLst>
            </a:custGeom>
            <a:ln w="38100">
              <a:solidFill>
                <a:srgbClr val="2D2F71"/>
              </a:solidFill>
            </a:ln>
          </p:spPr>
          <p:txBody>
            <a:bodyPr wrap="square" lIns="0" tIns="0" rIns="0" bIns="0" rtlCol="0"/>
            <a:lstStyle/>
            <a:p>
              <a:endParaRPr sz="4528"/>
            </a:p>
          </p:txBody>
        </p:sp>
        <p:sp>
          <p:nvSpPr>
            <p:cNvPr id="5" name="object 10">
              <a:extLst>
                <a:ext uri="{FF2B5EF4-FFF2-40B4-BE49-F238E27FC236}">
                  <a16:creationId xmlns:a16="http://schemas.microsoft.com/office/drawing/2014/main" id="{C579CACF-1FA2-444C-899C-E890C8C94122}"/>
                </a:ext>
              </a:extLst>
            </p:cNvPr>
            <p:cNvSpPr/>
            <p:nvPr/>
          </p:nvSpPr>
          <p:spPr>
            <a:xfrm>
              <a:off x="2015998" y="1682449"/>
              <a:ext cx="3941445" cy="2781935"/>
            </a:xfrm>
            <a:custGeom>
              <a:avLst/>
              <a:gdLst/>
              <a:ahLst/>
              <a:cxnLst/>
              <a:rect l="l" t="t" r="r" b="b"/>
              <a:pathLst>
                <a:path w="3941445" h="2781935">
                  <a:moveTo>
                    <a:pt x="3941102" y="2781554"/>
                  </a:moveTo>
                  <a:lnTo>
                    <a:pt x="3941102" y="0"/>
                  </a:lnTo>
                  <a:lnTo>
                    <a:pt x="0" y="0"/>
                  </a:lnTo>
                </a:path>
              </a:pathLst>
            </a:custGeom>
            <a:ln w="38100">
              <a:solidFill>
                <a:srgbClr val="2D2F71"/>
              </a:solidFill>
            </a:ln>
          </p:spPr>
          <p:txBody>
            <a:bodyPr wrap="square" lIns="0" tIns="0" rIns="0" bIns="0" rtlCol="0"/>
            <a:lstStyle/>
            <a:p>
              <a:endParaRPr sz="4528"/>
            </a:p>
          </p:txBody>
        </p:sp>
      </p:grpSp>
      <p:sp>
        <p:nvSpPr>
          <p:cNvPr id="7" name="TextBox 6">
            <a:extLst>
              <a:ext uri="{FF2B5EF4-FFF2-40B4-BE49-F238E27FC236}">
                <a16:creationId xmlns:a16="http://schemas.microsoft.com/office/drawing/2014/main" id="{423093EF-94A8-48E8-8DAE-2014C0986B6B}"/>
              </a:ext>
            </a:extLst>
          </p:cNvPr>
          <p:cNvSpPr txBox="1"/>
          <p:nvPr/>
        </p:nvSpPr>
        <p:spPr>
          <a:xfrm>
            <a:off x="2330214" y="6071969"/>
            <a:ext cx="4327933" cy="646331"/>
          </a:xfrm>
          <a:prstGeom prst="rect">
            <a:avLst/>
          </a:prstGeom>
          <a:noFill/>
        </p:spPr>
        <p:txBody>
          <a:bodyPr wrap="square" rtlCol="0">
            <a:spAutoFit/>
          </a:bodyPr>
          <a:lstStyle/>
          <a:p>
            <a:pPr algn="ctr"/>
            <a:r>
              <a:rPr lang="el-GR" sz="3600" b="1" dirty="0">
                <a:solidFill>
                  <a:srgbClr val="002060"/>
                </a:solidFill>
              </a:rPr>
              <a:t>9 Δεκεμβρίου 2024 </a:t>
            </a:r>
          </a:p>
        </p:txBody>
      </p:sp>
      <p:pic>
        <p:nvPicPr>
          <p:cNvPr id="8" name="object 4">
            <a:extLst>
              <a:ext uri="{FF2B5EF4-FFF2-40B4-BE49-F238E27FC236}">
                <a16:creationId xmlns:a16="http://schemas.microsoft.com/office/drawing/2014/main" id="{3EBB300D-DB56-4859-A9A3-0B07F17AC498}"/>
              </a:ext>
            </a:extLst>
          </p:cNvPr>
          <p:cNvPicPr/>
          <p:nvPr/>
        </p:nvPicPr>
        <p:blipFill>
          <a:blip r:embed="rId3" cstate="print"/>
          <a:stretch>
            <a:fillRect/>
          </a:stretch>
        </p:blipFill>
        <p:spPr>
          <a:xfrm>
            <a:off x="2606573" y="4708018"/>
            <a:ext cx="3842222" cy="791082"/>
          </a:xfrm>
          <a:prstGeom prst="rect">
            <a:avLst/>
          </a:prstGeom>
        </p:spPr>
      </p:pic>
      <p:sp>
        <p:nvSpPr>
          <p:cNvPr id="9" name="object 5">
            <a:extLst>
              <a:ext uri="{FF2B5EF4-FFF2-40B4-BE49-F238E27FC236}">
                <a16:creationId xmlns:a16="http://schemas.microsoft.com/office/drawing/2014/main" id="{95B8EF8A-8CB2-4B85-B643-2BC696BCFD5A}"/>
              </a:ext>
            </a:extLst>
          </p:cNvPr>
          <p:cNvSpPr/>
          <p:nvPr/>
        </p:nvSpPr>
        <p:spPr>
          <a:xfrm>
            <a:off x="3696227" y="2786211"/>
            <a:ext cx="1595908" cy="1508045"/>
          </a:xfrm>
          <a:custGeom>
            <a:avLst/>
            <a:gdLst/>
            <a:ahLst/>
            <a:cxnLst/>
            <a:rect l="l" t="t" r="r" b="b"/>
            <a:pathLst>
              <a:path w="634364" h="599440">
                <a:moveTo>
                  <a:pt x="160934" y="0"/>
                </a:moveTo>
                <a:lnTo>
                  <a:pt x="0" y="0"/>
                </a:lnTo>
                <a:lnTo>
                  <a:pt x="0" y="598906"/>
                </a:lnTo>
                <a:lnTo>
                  <a:pt x="160934" y="598906"/>
                </a:lnTo>
                <a:lnTo>
                  <a:pt x="160934" y="361061"/>
                </a:lnTo>
                <a:lnTo>
                  <a:pt x="496468" y="361061"/>
                </a:lnTo>
                <a:lnTo>
                  <a:pt x="511543" y="237909"/>
                </a:lnTo>
                <a:lnTo>
                  <a:pt x="160934" y="237909"/>
                </a:lnTo>
                <a:lnTo>
                  <a:pt x="160934" y="0"/>
                </a:lnTo>
                <a:close/>
              </a:path>
              <a:path w="634364" h="599440">
                <a:moveTo>
                  <a:pt x="482752" y="472782"/>
                </a:moveTo>
                <a:lnTo>
                  <a:pt x="177558" y="472782"/>
                </a:lnTo>
                <a:lnTo>
                  <a:pt x="177558" y="598906"/>
                </a:lnTo>
                <a:lnTo>
                  <a:pt x="467296" y="598906"/>
                </a:lnTo>
                <a:lnTo>
                  <a:pt x="482752" y="472782"/>
                </a:lnTo>
                <a:close/>
              </a:path>
              <a:path w="634364" h="599440">
                <a:moveTo>
                  <a:pt x="579145" y="142151"/>
                </a:moveTo>
                <a:lnTo>
                  <a:pt x="540042" y="142151"/>
                </a:lnTo>
                <a:lnTo>
                  <a:pt x="484060" y="598906"/>
                </a:lnTo>
                <a:lnTo>
                  <a:pt x="546468" y="598906"/>
                </a:lnTo>
                <a:lnTo>
                  <a:pt x="579145" y="142151"/>
                </a:lnTo>
                <a:close/>
              </a:path>
              <a:path w="634364" h="599440">
                <a:moveTo>
                  <a:pt x="634085" y="142151"/>
                </a:moveTo>
                <a:lnTo>
                  <a:pt x="595820" y="142151"/>
                </a:lnTo>
                <a:lnTo>
                  <a:pt x="563156" y="598906"/>
                </a:lnTo>
                <a:lnTo>
                  <a:pt x="634085" y="598906"/>
                </a:lnTo>
                <a:lnTo>
                  <a:pt x="634085" y="142151"/>
                </a:lnTo>
                <a:close/>
              </a:path>
              <a:path w="634364" h="599440">
                <a:moveTo>
                  <a:pt x="494538" y="376758"/>
                </a:moveTo>
                <a:lnTo>
                  <a:pt x="177558" y="376758"/>
                </a:lnTo>
                <a:lnTo>
                  <a:pt x="177558" y="457060"/>
                </a:lnTo>
                <a:lnTo>
                  <a:pt x="484695" y="457060"/>
                </a:lnTo>
                <a:lnTo>
                  <a:pt x="494538" y="376758"/>
                </a:lnTo>
                <a:close/>
              </a:path>
              <a:path w="634364" h="599440">
                <a:moveTo>
                  <a:pt x="523290" y="142151"/>
                </a:moveTo>
                <a:lnTo>
                  <a:pt x="177558" y="142151"/>
                </a:lnTo>
                <a:lnTo>
                  <a:pt x="177558" y="222186"/>
                </a:lnTo>
                <a:lnTo>
                  <a:pt x="513486" y="222186"/>
                </a:lnTo>
                <a:lnTo>
                  <a:pt x="523290" y="142151"/>
                </a:lnTo>
                <a:close/>
              </a:path>
              <a:path w="634364" h="599440">
                <a:moveTo>
                  <a:pt x="427520" y="0"/>
                </a:moveTo>
                <a:lnTo>
                  <a:pt x="177558" y="0"/>
                </a:lnTo>
                <a:lnTo>
                  <a:pt x="177558" y="126428"/>
                </a:lnTo>
                <a:lnTo>
                  <a:pt x="514832" y="126428"/>
                </a:lnTo>
                <a:lnTo>
                  <a:pt x="427520" y="53301"/>
                </a:lnTo>
                <a:lnTo>
                  <a:pt x="427520" y="0"/>
                </a:lnTo>
                <a:close/>
              </a:path>
              <a:path w="634364" h="599440">
                <a:moveTo>
                  <a:pt x="634085" y="56438"/>
                </a:moveTo>
                <a:lnTo>
                  <a:pt x="456374" y="56438"/>
                </a:lnTo>
                <a:lnTo>
                  <a:pt x="539927" y="126428"/>
                </a:lnTo>
                <a:lnTo>
                  <a:pt x="634085" y="126428"/>
                </a:lnTo>
                <a:lnTo>
                  <a:pt x="634085" y="56438"/>
                </a:lnTo>
                <a:close/>
              </a:path>
              <a:path w="634364" h="599440">
                <a:moveTo>
                  <a:pt x="634098" y="0"/>
                </a:moveTo>
                <a:lnTo>
                  <a:pt x="444182" y="0"/>
                </a:lnTo>
                <a:lnTo>
                  <a:pt x="444182" y="40716"/>
                </a:lnTo>
                <a:lnTo>
                  <a:pt x="634098" y="40716"/>
                </a:lnTo>
                <a:lnTo>
                  <a:pt x="634098" y="0"/>
                </a:lnTo>
                <a:close/>
              </a:path>
            </a:pathLst>
          </a:custGeom>
          <a:solidFill>
            <a:srgbClr val="2D2F71"/>
          </a:solidFill>
        </p:spPr>
        <p:txBody>
          <a:bodyPr wrap="square" lIns="0" tIns="0" rIns="0" bIns="0" rtlCol="0"/>
          <a:lstStyle/>
          <a:p>
            <a:endParaRPr sz="4528"/>
          </a:p>
        </p:txBody>
      </p:sp>
      <p:sp>
        <p:nvSpPr>
          <p:cNvPr id="6" name="Θέση αριθμού διαφάνειας 5">
            <a:extLst>
              <a:ext uri="{FF2B5EF4-FFF2-40B4-BE49-F238E27FC236}">
                <a16:creationId xmlns:a16="http://schemas.microsoft.com/office/drawing/2014/main" id="{4F1F9179-DCE2-4A27-BB22-E25F82684679}"/>
              </a:ext>
            </a:extLst>
          </p:cNvPr>
          <p:cNvSpPr>
            <a:spLocks noGrp="1"/>
          </p:cNvSpPr>
          <p:nvPr>
            <p:ph type="sldNum" sz="quarter" idx="7"/>
          </p:nvPr>
        </p:nvSpPr>
        <p:spPr>
          <a:xfrm>
            <a:off x="11606675" y="9999937"/>
            <a:ext cx="4277320" cy="569325"/>
          </a:xfrm>
        </p:spPr>
        <p:txBody>
          <a:bodyPr/>
          <a:lstStyle/>
          <a:p>
            <a:fld id="{B6F15528-21DE-4FAA-801E-634DDDAF4B2B}" type="slidenum">
              <a:rPr lang="el-GR" smtClean="0"/>
              <a:t>1</a:t>
            </a:fld>
            <a:endParaRPr lang="el-GR" dirty="0"/>
          </a:p>
        </p:txBody>
      </p:sp>
    </p:spTree>
    <p:extLst>
      <p:ext uri="{BB962C8B-B14F-4D97-AF65-F5344CB8AC3E}">
        <p14:creationId xmlns:p14="http://schemas.microsoft.com/office/powerpoint/2010/main" val="2718540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BF16899F-A507-4AC7-9D50-3B9E50CAC68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504156" y="1542530"/>
            <a:ext cx="16230600" cy="5454910"/>
          </a:xfrm>
          <a:prstGeom prst="rect">
            <a:avLst/>
          </a:prstGeom>
        </p:spPr>
      </p:pic>
      <p:sp>
        <p:nvSpPr>
          <p:cNvPr id="2" name="Θέση αριθμού διαφάνειας 1">
            <a:extLst>
              <a:ext uri="{FF2B5EF4-FFF2-40B4-BE49-F238E27FC236}">
                <a16:creationId xmlns:a16="http://schemas.microsoft.com/office/drawing/2014/main" id="{CB703465-D9FA-4AFA-9F6F-F21552B4E0B0}"/>
              </a:ext>
            </a:extLst>
          </p:cNvPr>
          <p:cNvSpPr>
            <a:spLocks noGrp="1"/>
          </p:cNvSpPr>
          <p:nvPr>
            <p:ph type="sldNum" sz="quarter" idx="7"/>
          </p:nvPr>
        </p:nvSpPr>
        <p:spPr/>
        <p:txBody>
          <a:bodyPr/>
          <a:lstStyle/>
          <a:p>
            <a:fld id="{B6F15528-21DE-4FAA-801E-634DDDAF4B2B}" type="slidenum">
              <a:rPr lang="el-GR" smtClean="0"/>
              <a:t>10</a:t>
            </a:fld>
            <a:endParaRPr lang="el-GR"/>
          </a:p>
        </p:txBody>
      </p:sp>
    </p:spTree>
    <p:extLst>
      <p:ext uri="{BB962C8B-B14F-4D97-AF65-F5344CB8AC3E}">
        <p14:creationId xmlns:p14="http://schemas.microsoft.com/office/powerpoint/2010/main" val="38465961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FB16262-9D9A-4A35-9542-25F52723DC24}"/>
              </a:ext>
            </a:extLst>
          </p:cNvPr>
          <p:cNvSpPr>
            <a:spLocks noGrp="1"/>
          </p:cNvSpPr>
          <p:nvPr>
            <p:ph type="title"/>
          </p:nvPr>
        </p:nvSpPr>
        <p:spPr/>
        <p:txBody>
          <a:bodyPr/>
          <a:lstStyle/>
          <a:p>
            <a:r>
              <a:rPr lang="el-GR" dirty="0">
                <a:solidFill>
                  <a:srgbClr val="0036A2"/>
                </a:solidFill>
              </a:rPr>
              <a:t>Νέα αρχιτεκτονική λειτουργίας του Επιμελητηρίου Ηλείας</a:t>
            </a:r>
          </a:p>
        </p:txBody>
      </p:sp>
      <p:sp>
        <p:nvSpPr>
          <p:cNvPr id="3" name="Θέση περιεχομένου 2">
            <a:extLst>
              <a:ext uri="{FF2B5EF4-FFF2-40B4-BE49-F238E27FC236}">
                <a16:creationId xmlns:a16="http://schemas.microsoft.com/office/drawing/2014/main" id="{4A99AC44-3928-49D7-B204-C5E78AF3B3C1}"/>
              </a:ext>
            </a:extLst>
          </p:cNvPr>
          <p:cNvSpPr>
            <a:spLocks noGrp="1"/>
          </p:cNvSpPr>
          <p:nvPr>
            <p:ph idx="1"/>
          </p:nvPr>
        </p:nvSpPr>
        <p:spPr/>
        <p:txBody>
          <a:bodyPr vert="horz" lIns="91440" tIns="45720" rIns="91440" bIns="45720" rtlCol="0">
            <a:normAutofit fontScale="85000" lnSpcReduction="10000"/>
          </a:bodyPr>
          <a:lstStyle/>
          <a:p>
            <a:pPr marL="0" marR="66040" indent="0" algn="just">
              <a:lnSpc>
                <a:spcPct val="102000"/>
              </a:lnSpc>
              <a:spcBef>
                <a:spcPts val="815"/>
              </a:spcBef>
              <a:buNone/>
            </a:pPr>
            <a:r>
              <a:rPr lang="el-GR" sz="4300" dirty="0">
                <a:solidFill>
                  <a:srgbClr val="2D2F71"/>
                </a:solidFill>
                <a:uFill>
                  <a:solidFill>
                    <a:srgbClr val="231F20"/>
                  </a:solidFill>
                </a:uFill>
                <a:latin typeface="Trebuchet MS" panose="020B0603020202020204" pitchFamily="34" charset="0"/>
              </a:rPr>
              <a:t>Πέραν της θεσμικής συγκρότησης της διοίκησης του Επιμελητηρίου, κρίνεται αναγκαίο να δημιουργηθούν προϋποθέσεις πολιτικής εξωστρέφειας και ανάδειξης σύγχρονων ζητημάτων που απασχολούν τις παραγωγικές δυνάμεις της Ηλείας.</a:t>
            </a:r>
          </a:p>
          <a:p>
            <a:pPr marL="0" marR="66040" indent="0" algn="just">
              <a:lnSpc>
                <a:spcPct val="102000"/>
              </a:lnSpc>
              <a:spcBef>
                <a:spcPts val="815"/>
              </a:spcBef>
              <a:buNone/>
            </a:pPr>
            <a:r>
              <a:rPr lang="el-GR" sz="4300" dirty="0">
                <a:solidFill>
                  <a:srgbClr val="2D2F71"/>
                </a:solidFill>
                <a:uFill>
                  <a:solidFill>
                    <a:srgbClr val="231F20"/>
                  </a:solidFill>
                </a:uFill>
                <a:latin typeface="Trebuchet MS" panose="020B0603020202020204" pitchFamily="34" charset="0"/>
              </a:rPr>
              <a:t>Επιπλέον, ως κύριος φορέας έκφρασης του επιχειρηματικού κόσμου, ο ρόλος και η ευθύνη του εστιάζει στον πυρήνα των χαρακτηριστικών της τοπικής οικονομίας και ως εκ τούτου φέρει ευθύνη, διασταλτικά, για τον σχεδιασμό ενεργειών και δράσεων για την ανάπτυξη της Ηλείας.</a:t>
            </a:r>
          </a:p>
          <a:p>
            <a:pPr marL="0" marR="66040" indent="0" algn="just">
              <a:lnSpc>
                <a:spcPct val="102000"/>
              </a:lnSpc>
              <a:spcBef>
                <a:spcPts val="815"/>
              </a:spcBef>
              <a:buNone/>
            </a:pPr>
            <a:r>
              <a:rPr lang="el-GR" sz="4300" dirty="0">
                <a:solidFill>
                  <a:srgbClr val="2D2F71"/>
                </a:solidFill>
                <a:uFill>
                  <a:solidFill>
                    <a:srgbClr val="231F20"/>
                  </a:solidFill>
                </a:uFill>
                <a:latin typeface="Trebuchet MS" panose="020B0603020202020204" pitchFamily="34" charset="0"/>
              </a:rPr>
              <a:t>Η επιχειρησιακή ετοιμότητα του Επιμελητηρίου Ηλείας και η </a:t>
            </a:r>
            <a:r>
              <a:rPr lang="el-GR" sz="4300" dirty="0" err="1">
                <a:solidFill>
                  <a:srgbClr val="2D2F71"/>
                </a:solidFill>
                <a:uFill>
                  <a:solidFill>
                    <a:srgbClr val="231F20"/>
                  </a:solidFill>
                </a:uFill>
                <a:latin typeface="Trebuchet MS" panose="020B0603020202020204" pitchFamily="34" charset="0"/>
              </a:rPr>
              <a:t>ανταποκρισιμότητα</a:t>
            </a:r>
            <a:r>
              <a:rPr lang="el-GR" sz="4300" dirty="0">
                <a:solidFill>
                  <a:srgbClr val="2D2F71"/>
                </a:solidFill>
                <a:uFill>
                  <a:solidFill>
                    <a:srgbClr val="231F20"/>
                  </a:solidFill>
                </a:uFill>
                <a:latin typeface="Trebuchet MS" panose="020B0603020202020204" pitchFamily="34" charset="0"/>
              </a:rPr>
              <a:t> στις σύγχρονες συνθήκες και προκλήσεις του επιθετικά μεταβαλλόμενου οικονομικού περιβάλλοντος, αποτελεί προτεραιότητα της νέας διοίκησης.</a:t>
            </a:r>
          </a:p>
          <a:p>
            <a:pPr marL="0" marR="66040" indent="0" algn="just">
              <a:lnSpc>
                <a:spcPct val="102000"/>
              </a:lnSpc>
              <a:spcBef>
                <a:spcPts val="815"/>
              </a:spcBef>
              <a:buNone/>
            </a:pPr>
            <a:endParaRPr lang="el-GR" sz="3200" u="sng" dirty="0">
              <a:solidFill>
                <a:srgbClr val="2D2F71"/>
              </a:solidFill>
              <a:uFill>
                <a:solidFill>
                  <a:srgbClr val="231F20"/>
                </a:solidFill>
              </a:uFill>
              <a:latin typeface="Trebuchet MS" panose="020B0603020202020204" pitchFamily="34" charset="0"/>
            </a:endParaRPr>
          </a:p>
        </p:txBody>
      </p:sp>
      <p:sp>
        <p:nvSpPr>
          <p:cNvPr id="4" name="Θέση αριθμού διαφάνειας 3">
            <a:extLst>
              <a:ext uri="{FF2B5EF4-FFF2-40B4-BE49-F238E27FC236}">
                <a16:creationId xmlns:a16="http://schemas.microsoft.com/office/drawing/2014/main" id="{9CD69939-0CA0-40A6-AF8C-E40713984FFF}"/>
              </a:ext>
            </a:extLst>
          </p:cNvPr>
          <p:cNvSpPr>
            <a:spLocks noGrp="1"/>
          </p:cNvSpPr>
          <p:nvPr>
            <p:ph type="sldNum" sz="quarter" idx="12"/>
          </p:nvPr>
        </p:nvSpPr>
        <p:spPr/>
        <p:txBody>
          <a:bodyPr/>
          <a:lstStyle/>
          <a:p>
            <a:fld id="{B6F15528-21DE-4FAA-801E-634DDDAF4B2B}" type="slidenum">
              <a:rPr lang="el-GR" smtClean="0"/>
              <a:t>11</a:t>
            </a:fld>
            <a:endParaRPr lang="el-GR"/>
          </a:p>
        </p:txBody>
      </p:sp>
    </p:spTree>
    <p:extLst>
      <p:ext uri="{BB962C8B-B14F-4D97-AF65-F5344CB8AC3E}">
        <p14:creationId xmlns:p14="http://schemas.microsoft.com/office/powerpoint/2010/main" val="35307697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4A99AC44-3928-49D7-B204-C5E78AF3B3C1}"/>
              </a:ext>
            </a:extLst>
          </p:cNvPr>
          <p:cNvSpPr>
            <a:spLocks noGrp="1"/>
          </p:cNvSpPr>
          <p:nvPr>
            <p:ph idx="1"/>
          </p:nvPr>
        </p:nvSpPr>
        <p:spPr>
          <a:xfrm>
            <a:off x="1306959" y="1155700"/>
            <a:ext cx="16396395" cy="8475787"/>
          </a:xfrm>
        </p:spPr>
        <p:txBody>
          <a:bodyPr>
            <a:normAutofit fontScale="92500" lnSpcReduction="20000"/>
          </a:bodyPr>
          <a:lstStyle/>
          <a:p>
            <a:pPr marL="0" marR="66040" indent="0" algn="just">
              <a:lnSpc>
                <a:spcPct val="102000"/>
              </a:lnSpc>
              <a:spcBef>
                <a:spcPts val="815"/>
              </a:spcBef>
              <a:spcAft>
                <a:spcPts val="0"/>
              </a:spcAft>
              <a:buNone/>
            </a:pPr>
            <a:r>
              <a:rPr lang="el-GR" sz="4000" u="sng" dirty="0">
                <a:solidFill>
                  <a:srgbClr val="2D2F71"/>
                </a:solidFill>
                <a:effectLst/>
                <a:uFill>
                  <a:solidFill>
                    <a:srgbClr val="231F20"/>
                  </a:solidFill>
                </a:uFill>
                <a:latin typeface="Trebuchet MS" panose="020B0603020202020204" pitchFamily="34" charset="0"/>
                <a:ea typeface="Trebuchet MS" panose="020B0603020202020204" pitchFamily="34" charset="0"/>
                <a:cs typeface="Trebuchet MS" panose="020B0603020202020204" pitchFamily="34" charset="0"/>
              </a:rPr>
              <a:t>Το Επιμελητήριο Ηλείας εισάγει </a:t>
            </a:r>
            <a:r>
              <a:rPr lang="el-GR" sz="4000" b="1" u="sng" dirty="0">
                <a:solidFill>
                  <a:srgbClr val="2D2F71"/>
                </a:solidFill>
                <a:effectLst/>
                <a:uFill>
                  <a:solidFill>
                    <a:srgbClr val="231F20"/>
                  </a:solidFill>
                </a:uFill>
                <a:latin typeface="Trebuchet MS" panose="020B0603020202020204" pitchFamily="34" charset="0"/>
                <a:ea typeface="Trebuchet MS" panose="020B0603020202020204" pitchFamily="34" charset="0"/>
                <a:cs typeface="Trebuchet MS" panose="020B0603020202020204" pitchFamily="34" charset="0"/>
              </a:rPr>
              <a:t>καινοτόμο οργανωτικό μοντέλο</a:t>
            </a:r>
            <a:r>
              <a:rPr lang="el-GR" sz="4000" u="sng" dirty="0">
                <a:solidFill>
                  <a:srgbClr val="2D2F71"/>
                </a:solidFill>
                <a:effectLst/>
                <a:uFill>
                  <a:solidFill>
                    <a:srgbClr val="231F20"/>
                  </a:solidFill>
                </a:uFill>
                <a:latin typeface="Trebuchet MS" panose="020B0603020202020204" pitchFamily="34" charset="0"/>
                <a:ea typeface="Trebuchet MS" panose="020B0603020202020204" pitchFamily="34" charset="0"/>
                <a:cs typeface="Trebuchet MS" panose="020B0603020202020204" pitchFamily="34" charset="0"/>
              </a:rPr>
              <a:t> με εξειδικευμένες αρμοδιότητες ανά τομέα ευθύνης – εργασίας, για να αποκτήσει</a:t>
            </a:r>
            <a:r>
              <a:rPr lang="el-GR" sz="4000" dirty="0">
                <a:solidFill>
                  <a:srgbClr val="2D2F71"/>
                </a:solidFill>
                <a:effectLst/>
                <a:latin typeface="Trebuchet MS" panose="020B0603020202020204" pitchFamily="34" charset="0"/>
                <a:ea typeface="Trebuchet MS" panose="020B0603020202020204" pitchFamily="34" charset="0"/>
                <a:cs typeface="Trebuchet MS" panose="020B0603020202020204" pitchFamily="34" charset="0"/>
              </a:rPr>
              <a:t> </a:t>
            </a:r>
            <a:r>
              <a:rPr lang="el-GR" sz="4000" u="sng" spc="-10" dirty="0">
                <a:solidFill>
                  <a:srgbClr val="2D2F71"/>
                </a:solidFill>
                <a:effectLst/>
                <a:uFill>
                  <a:solidFill>
                    <a:srgbClr val="231F20"/>
                  </a:solidFill>
                </a:uFill>
                <a:latin typeface="Trebuchet MS" panose="020B0603020202020204" pitchFamily="34" charset="0"/>
                <a:ea typeface="Trebuchet MS" panose="020B0603020202020204" pitchFamily="34" charset="0"/>
                <a:cs typeface="Trebuchet MS" panose="020B0603020202020204" pitchFamily="34" charset="0"/>
              </a:rPr>
              <a:t>υψηλή</a:t>
            </a:r>
            <a:r>
              <a:rPr lang="el-GR" sz="4000" u="sng" spc="-65" dirty="0">
                <a:solidFill>
                  <a:srgbClr val="2D2F71"/>
                </a:solidFill>
                <a:effectLst/>
                <a:uFill>
                  <a:solidFill>
                    <a:srgbClr val="231F20"/>
                  </a:solidFill>
                </a:uFill>
                <a:latin typeface="Trebuchet MS" panose="020B0603020202020204" pitchFamily="34" charset="0"/>
                <a:ea typeface="Trebuchet MS" panose="020B0603020202020204" pitchFamily="34" charset="0"/>
                <a:cs typeface="Trebuchet MS" panose="020B0603020202020204" pitchFamily="34" charset="0"/>
              </a:rPr>
              <a:t> </a:t>
            </a:r>
            <a:r>
              <a:rPr lang="el-GR" sz="4000" u="sng" spc="-10" dirty="0">
                <a:solidFill>
                  <a:srgbClr val="2D2F71"/>
                </a:solidFill>
                <a:effectLst/>
                <a:uFill>
                  <a:solidFill>
                    <a:srgbClr val="231F20"/>
                  </a:solidFill>
                </a:uFill>
                <a:latin typeface="Trebuchet MS" panose="020B0603020202020204" pitchFamily="34" charset="0"/>
                <a:ea typeface="Trebuchet MS" panose="020B0603020202020204" pitchFamily="34" charset="0"/>
                <a:cs typeface="Trebuchet MS" panose="020B0603020202020204" pitchFamily="34" charset="0"/>
              </a:rPr>
              <a:t>ετοιμότητα</a:t>
            </a:r>
            <a:r>
              <a:rPr lang="el-GR" sz="4000" u="sng" spc="-65" dirty="0">
                <a:solidFill>
                  <a:srgbClr val="2D2F71"/>
                </a:solidFill>
                <a:effectLst/>
                <a:uFill>
                  <a:solidFill>
                    <a:srgbClr val="231F20"/>
                  </a:solidFill>
                </a:uFill>
                <a:latin typeface="Trebuchet MS" panose="020B0603020202020204" pitchFamily="34" charset="0"/>
                <a:ea typeface="Trebuchet MS" panose="020B0603020202020204" pitchFamily="34" charset="0"/>
                <a:cs typeface="Trebuchet MS" panose="020B0603020202020204" pitchFamily="34" charset="0"/>
              </a:rPr>
              <a:t> </a:t>
            </a:r>
            <a:r>
              <a:rPr lang="el-GR" sz="4000" u="sng" spc="-10" dirty="0">
                <a:solidFill>
                  <a:srgbClr val="2D2F71"/>
                </a:solidFill>
                <a:effectLst/>
                <a:uFill>
                  <a:solidFill>
                    <a:srgbClr val="231F20"/>
                  </a:solidFill>
                </a:uFill>
                <a:latin typeface="Trebuchet MS" panose="020B0603020202020204" pitchFamily="34" charset="0"/>
                <a:ea typeface="Trebuchet MS" panose="020B0603020202020204" pitchFamily="34" charset="0"/>
                <a:cs typeface="Trebuchet MS" panose="020B0603020202020204" pitchFamily="34" charset="0"/>
              </a:rPr>
              <a:t>και</a:t>
            </a:r>
            <a:r>
              <a:rPr lang="el-GR" sz="4000" u="sng" spc="-65" dirty="0">
                <a:solidFill>
                  <a:srgbClr val="2D2F71"/>
                </a:solidFill>
                <a:effectLst/>
                <a:uFill>
                  <a:solidFill>
                    <a:srgbClr val="231F20"/>
                  </a:solidFill>
                </a:uFill>
                <a:latin typeface="Trebuchet MS" panose="020B0603020202020204" pitchFamily="34" charset="0"/>
                <a:ea typeface="Trebuchet MS" panose="020B0603020202020204" pitchFamily="34" charset="0"/>
                <a:cs typeface="Trebuchet MS" panose="020B0603020202020204" pitchFamily="34" charset="0"/>
              </a:rPr>
              <a:t> </a:t>
            </a:r>
            <a:r>
              <a:rPr lang="el-GR" sz="4000" u="sng" spc="-10" dirty="0" err="1">
                <a:solidFill>
                  <a:srgbClr val="2D2F71"/>
                </a:solidFill>
                <a:effectLst/>
                <a:uFill>
                  <a:solidFill>
                    <a:srgbClr val="231F20"/>
                  </a:solidFill>
                </a:uFill>
                <a:latin typeface="Trebuchet MS" panose="020B0603020202020204" pitchFamily="34" charset="0"/>
                <a:ea typeface="Trebuchet MS" panose="020B0603020202020204" pitchFamily="34" charset="0"/>
                <a:cs typeface="Trebuchet MS" panose="020B0603020202020204" pitchFamily="34" charset="0"/>
              </a:rPr>
              <a:t>ανταποκρισιμότητα</a:t>
            </a:r>
            <a:r>
              <a:rPr lang="el-GR" sz="4000" u="sng" spc="-65" dirty="0">
                <a:solidFill>
                  <a:srgbClr val="2D2F71"/>
                </a:solidFill>
                <a:effectLst/>
                <a:uFill>
                  <a:solidFill>
                    <a:srgbClr val="231F20"/>
                  </a:solidFill>
                </a:uFill>
                <a:latin typeface="Trebuchet MS" panose="020B0603020202020204" pitchFamily="34" charset="0"/>
                <a:ea typeface="Trebuchet MS" panose="020B0603020202020204" pitchFamily="34" charset="0"/>
                <a:cs typeface="Trebuchet MS" panose="020B0603020202020204" pitchFamily="34" charset="0"/>
              </a:rPr>
              <a:t> </a:t>
            </a:r>
            <a:r>
              <a:rPr lang="el-GR" sz="4000" u="sng" spc="-10" dirty="0">
                <a:solidFill>
                  <a:srgbClr val="2D2F71"/>
                </a:solidFill>
                <a:effectLst/>
                <a:uFill>
                  <a:solidFill>
                    <a:srgbClr val="231F20"/>
                  </a:solidFill>
                </a:uFill>
                <a:latin typeface="Trebuchet MS" panose="020B0603020202020204" pitchFamily="34" charset="0"/>
                <a:ea typeface="Trebuchet MS" panose="020B0603020202020204" pitchFamily="34" charset="0"/>
                <a:cs typeface="Trebuchet MS" panose="020B0603020202020204" pitchFamily="34" charset="0"/>
              </a:rPr>
              <a:t>λόγω</a:t>
            </a:r>
            <a:r>
              <a:rPr lang="el-GR" sz="4000" u="sng" spc="-65" dirty="0">
                <a:solidFill>
                  <a:srgbClr val="2D2F71"/>
                </a:solidFill>
                <a:effectLst/>
                <a:uFill>
                  <a:solidFill>
                    <a:srgbClr val="231F20"/>
                  </a:solidFill>
                </a:uFill>
                <a:latin typeface="Trebuchet MS" panose="020B0603020202020204" pitchFamily="34" charset="0"/>
                <a:ea typeface="Trebuchet MS" panose="020B0603020202020204" pitchFamily="34" charset="0"/>
                <a:cs typeface="Trebuchet MS" panose="020B0603020202020204" pitchFamily="34" charset="0"/>
              </a:rPr>
              <a:t> </a:t>
            </a:r>
            <a:r>
              <a:rPr lang="el-GR" sz="4000" u="sng" spc="-10" dirty="0">
                <a:solidFill>
                  <a:srgbClr val="2D2F71"/>
                </a:solidFill>
                <a:effectLst/>
                <a:uFill>
                  <a:solidFill>
                    <a:srgbClr val="231F20"/>
                  </a:solidFill>
                </a:uFill>
                <a:latin typeface="Trebuchet MS" panose="020B0603020202020204" pitchFamily="34" charset="0"/>
                <a:ea typeface="Trebuchet MS" panose="020B0603020202020204" pitchFamily="34" charset="0"/>
                <a:cs typeface="Trebuchet MS" panose="020B0603020202020204" pitchFamily="34" charset="0"/>
              </a:rPr>
              <a:t>της</a:t>
            </a:r>
            <a:r>
              <a:rPr lang="el-GR" sz="4000" u="sng" spc="-65" dirty="0">
                <a:solidFill>
                  <a:srgbClr val="2D2F71"/>
                </a:solidFill>
                <a:effectLst/>
                <a:uFill>
                  <a:solidFill>
                    <a:srgbClr val="231F20"/>
                  </a:solidFill>
                </a:uFill>
                <a:latin typeface="Trebuchet MS" panose="020B0603020202020204" pitchFamily="34" charset="0"/>
                <a:ea typeface="Trebuchet MS" panose="020B0603020202020204" pitchFamily="34" charset="0"/>
                <a:cs typeface="Trebuchet MS" panose="020B0603020202020204" pitchFamily="34" charset="0"/>
              </a:rPr>
              <a:t> </a:t>
            </a:r>
            <a:r>
              <a:rPr lang="el-GR" sz="4000" u="sng" spc="-10" dirty="0">
                <a:solidFill>
                  <a:srgbClr val="2D2F71"/>
                </a:solidFill>
                <a:effectLst/>
                <a:uFill>
                  <a:solidFill>
                    <a:srgbClr val="231F20"/>
                  </a:solidFill>
                </a:uFill>
                <a:latin typeface="Trebuchet MS" panose="020B0603020202020204" pitchFamily="34" charset="0"/>
                <a:ea typeface="Trebuchet MS" panose="020B0603020202020204" pitchFamily="34" charset="0"/>
                <a:cs typeface="Trebuchet MS" panose="020B0603020202020204" pitchFamily="34" charset="0"/>
              </a:rPr>
              <a:t>αυξημένης</a:t>
            </a:r>
            <a:r>
              <a:rPr lang="el-GR" sz="4000" u="sng" spc="-65" dirty="0">
                <a:solidFill>
                  <a:srgbClr val="2D2F71"/>
                </a:solidFill>
                <a:effectLst/>
                <a:uFill>
                  <a:solidFill>
                    <a:srgbClr val="231F20"/>
                  </a:solidFill>
                </a:uFill>
                <a:latin typeface="Trebuchet MS" panose="020B0603020202020204" pitchFamily="34" charset="0"/>
                <a:ea typeface="Trebuchet MS" panose="020B0603020202020204" pitchFamily="34" charset="0"/>
                <a:cs typeface="Trebuchet MS" panose="020B0603020202020204" pitchFamily="34" charset="0"/>
              </a:rPr>
              <a:t> </a:t>
            </a:r>
            <a:r>
              <a:rPr lang="el-GR" sz="4000" u="sng" spc="-10" dirty="0">
                <a:solidFill>
                  <a:srgbClr val="2D2F71"/>
                </a:solidFill>
                <a:effectLst/>
                <a:uFill>
                  <a:solidFill>
                    <a:srgbClr val="231F20"/>
                  </a:solidFill>
                </a:uFill>
                <a:latin typeface="Trebuchet MS" panose="020B0603020202020204" pitchFamily="34" charset="0"/>
                <a:ea typeface="Trebuchet MS" panose="020B0603020202020204" pitchFamily="34" charset="0"/>
                <a:cs typeface="Trebuchet MS" panose="020B0603020202020204" pitchFamily="34" charset="0"/>
              </a:rPr>
              <a:t>ευθύνης</a:t>
            </a:r>
            <a:r>
              <a:rPr lang="el-GR" sz="4000" u="sng" spc="-65" dirty="0">
                <a:solidFill>
                  <a:srgbClr val="2D2F71"/>
                </a:solidFill>
                <a:effectLst/>
                <a:uFill>
                  <a:solidFill>
                    <a:srgbClr val="231F20"/>
                  </a:solidFill>
                </a:uFill>
                <a:latin typeface="Trebuchet MS" panose="020B0603020202020204" pitchFamily="34" charset="0"/>
                <a:ea typeface="Trebuchet MS" panose="020B0603020202020204" pitchFamily="34" charset="0"/>
                <a:cs typeface="Trebuchet MS" panose="020B0603020202020204" pitchFamily="34" charset="0"/>
              </a:rPr>
              <a:t> </a:t>
            </a:r>
            <a:r>
              <a:rPr lang="el-GR" sz="4000" u="sng" spc="-10" dirty="0">
                <a:solidFill>
                  <a:srgbClr val="2D2F71"/>
                </a:solidFill>
                <a:effectLst/>
                <a:uFill>
                  <a:solidFill>
                    <a:srgbClr val="231F20"/>
                  </a:solidFill>
                </a:uFill>
                <a:latin typeface="Trebuchet MS" panose="020B0603020202020204" pitchFamily="34" charset="0"/>
                <a:ea typeface="Trebuchet MS" panose="020B0603020202020204" pitchFamily="34" charset="0"/>
                <a:cs typeface="Trebuchet MS" panose="020B0603020202020204" pitchFamily="34" charset="0"/>
              </a:rPr>
              <a:t>του</a:t>
            </a:r>
            <a:r>
              <a:rPr lang="el-GR" sz="4000" u="sng" spc="-65" dirty="0">
                <a:solidFill>
                  <a:srgbClr val="2D2F71"/>
                </a:solidFill>
                <a:effectLst/>
                <a:uFill>
                  <a:solidFill>
                    <a:srgbClr val="231F20"/>
                  </a:solidFill>
                </a:uFill>
                <a:latin typeface="Trebuchet MS" panose="020B0603020202020204" pitchFamily="34" charset="0"/>
                <a:ea typeface="Trebuchet MS" panose="020B0603020202020204" pitchFamily="34" charset="0"/>
                <a:cs typeface="Trebuchet MS" panose="020B0603020202020204" pitchFamily="34" charset="0"/>
              </a:rPr>
              <a:t> </a:t>
            </a:r>
            <a:r>
              <a:rPr lang="el-GR" sz="4000" u="sng" spc="-10" dirty="0">
                <a:solidFill>
                  <a:srgbClr val="2D2F71"/>
                </a:solidFill>
                <a:effectLst/>
                <a:uFill>
                  <a:solidFill>
                    <a:srgbClr val="231F20"/>
                  </a:solidFill>
                </a:uFill>
                <a:latin typeface="Trebuchet MS" panose="020B0603020202020204" pitchFamily="34" charset="0"/>
                <a:ea typeface="Trebuchet MS" panose="020B0603020202020204" pitchFamily="34" charset="0"/>
                <a:cs typeface="Trebuchet MS" panose="020B0603020202020204" pitchFamily="34" charset="0"/>
              </a:rPr>
              <a:t>ρόλου</a:t>
            </a:r>
            <a:r>
              <a:rPr lang="el-GR" sz="4000" u="sng" spc="-65" dirty="0">
                <a:solidFill>
                  <a:srgbClr val="2D2F71"/>
                </a:solidFill>
                <a:effectLst/>
                <a:uFill>
                  <a:solidFill>
                    <a:srgbClr val="231F20"/>
                  </a:solidFill>
                </a:uFill>
                <a:latin typeface="Trebuchet MS" panose="020B0603020202020204" pitchFamily="34" charset="0"/>
                <a:ea typeface="Trebuchet MS" panose="020B0603020202020204" pitchFamily="34" charset="0"/>
                <a:cs typeface="Trebuchet MS" panose="020B0603020202020204" pitchFamily="34" charset="0"/>
              </a:rPr>
              <a:t> </a:t>
            </a:r>
            <a:r>
              <a:rPr lang="el-GR" sz="4000" u="sng" spc="-10" dirty="0">
                <a:solidFill>
                  <a:srgbClr val="2D2F71"/>
                </a:solidFill>
                <a:effectLst/>
                <a:uFill>
                  <a:solidFill>
                    <a:srgbClr val="231F20"/>
                  </a:solidFill>
                </a:uFill>
                <a:latin typeface="Trebuchet MS" panose="020B0603020202020204" pitchFamily="34" charset="0"/>
                <a:ea typeface="Trebuchet MS" panose="020B0603020202020204" pitchFamily="34" charset="0"/>
                <a:cs typeface="Trebuchet MS" panose="020B0603020202020204" pitchFamily="34" charset="0"/>
              </a:rPr>
              <a:t>του,</a:t>
            </a:r>
            <a:r>
              <a:rPr lang="el-GR" sz="4000" u="sng" spc="-65" dirty="0">
                <a:solidFill>
                  <a:srgbClr val="2D2F71"/>
                </a:solidFill>
                <a:effectLst/>
                <a:uFill>
                  <a:solidFill>
                    <a:srgbClr val="231F20"/>
                  </a:solidFill>
                </a:uFill>
                <a:latin typeface="Trebuchet MS" panose="020B0603020202020204" pitchFamily="34" charset="0"/>
                <a:ea typeface="Trebuchet MS" panose="020B0603020202020204" pitchFamily="34" charset="0"/>
                <a:cs typeface="Trebuchet MS" panose="020B0603020202020204" pitchFamily="34" charset="0"/>
              </a:rPr>
              <a:t> </a:t>
            </a:r>
            <a:r>
              <a:rPr lang="el-GR" sz="4000" u="sng" spc="-10" dirty="0">
                <a:solidFill>
                  <a:srgbClr val="2D2F71"/>
                </a:solidFill>
                <a:effectLst/>
                <a:uFill>
                  <a:solidFill>
                    <a:srgbClr val="231F20"/>
                  </a:solidFill>
                </a:uFill>
                <a:latin typeface="Trebuchet MS" panose="020B0603020202020204" pitchFamily="34" charset="0"/>
                <a:ea typeface="Trebuchet MS" panose="020B0603020202020204" pitchFamily="34" charset="0"/>
                <a:cs typeface="Trebuchet MS" panose="020B0603020202020204" pitchFamily="34" charset="0"/>
              </a:rPr>
              <a:t>ως</a:t>
            </a:r>
            <a:r>
              <a:rPr lang="el-GR" sz="4000" u="sng" spc="-65" dirty="0">
                <a:solidFill>
                  <a:srgbClr val="2D2F71"/>
                </a:solidFill>
                <a:effectLst/>
                <a:uFill>
                  <a:solidFill>
                    <a:srgbClr val="231F20"/>
                  </a:solidFill>
                </a:uFill>
                <a:latin typeface="Trebuchet MS" panose="020B0603020202020204" pitchFamily="34" charset="0"/>
                <a:ea typeface="Trebuchet MS" panose="020B0603020202020204" pitchFamily="34" charset="0"/>
                <a:cs typeface="Trebuchet MS" panose="020B0603020202020204" pitchFamily="34" charset="0"/>
              </a:rPr>
              <a:t> </a:t>
            </a:r>
            <a:r>
              <a:rPr lang="el-GR" sz="4000" u="sng" spc="-10" dirty="0">
                <a:solidFill>
                  <a:srgbClr val="2D2F71"/>
                </a:solidFill>
                <a:effectLst/>
                <a:uFill>
                  <a:solidFill>
                    <a:srgbClr val="231F20"/>
                  </a:solidFill>
                </a:uFill>
                <a:latin typeface="Trebuchet MS" panose="020B0603020202020204" pitchFamily="34" charset="0"/>
                <a:ea typeface="Trebuchet MS" panose="020B0603020202020204" pitchFamily="34" charset="0"/>
                <a:cs typeface="Trebuchet MS" panose="020B0603020202020204" pitchFamily="34" charset="0"/>
              </a:rPr>
              <a:t>κύριος</a:t>
            </a:r>
            <a:r>
              <a:rPr lang="el-GR" sz="4000" spc="-10" dirty="0">
                <a:solidFill>
                  <a:srgbClr val="2D2F71"/>
                </a:solidFill>
                <a:effectLst/>
                <a:latin typeface="Trebuchet MS" panose="020B0603020202020204" pitchFamily="34" charset="0"/>
                <a:ea typeface="Trebuchet MS" panose="020B0603020202020204" pitchFamily="34" charset="0"/>
                <a:cs typeface="Trebuchet MS" panose="020B0603020202020204" pitchFamily="34" charset="0"/>
              </a:rPr>
              <a:t> </a:t>
            </a:r>
            <a:r>
              <a:rPr lang="el-GR" sz="4000" u="sng" dirty="0">
                <a:solidFill>
                  <a:srgbClr val="2D2F71"/>
                </a:solidFill>
                <a:effectLst/>
                <a:uFill>
                  <a:solidFill>
                    <a:srgbClr val="231F20"/>
                  </a:solidFill>
                </a:uFill>
                <a:latin typeface="Trebuchet MS" panose="020B0603020202020204" pitchFamily="34" charset="0"/>
                <a:ea typeface="Trebuchet MS" panose="020B0603020202020204" pitchFamily="34" charset="0"/>
                <a:cs typeface="Trebuchet MS" panose="020B0603020202020204" pitchFamily="34" charset="0"/>
              </a:rPr>
              <a:t>θεσμικός εκφραστής των παραγωγικών δυνάμεων του </a:t>
            </a:r>
            <a:r>
              <a:rPr lang="el-GR" sz="4000" u="sng" dirty="0">
                <a:solidFill>
                  <a:srgbClr val="2D2F71"/>
                </a:solidFill>
                <a:uFill>
                  <a:solidFill>
                    <a:srgbClr val="231F20"/>
                  </a:solidFill>
                </a:uFill>
                <a:latin typeface="Trebuchet MS" panose="020B0603020202020204" pitchFamily="34" charset="0"/>
                <a:ea typeface="Trebuchet MS" panose="020B0603020202020204" pitchFamily="34" charset="0"/>
                <a:cs typeface="Trebuchet MS" panose="020B0603020202020204" pitchFamily="34" charset="0"/>
              </a:rPr>
              <a:t>Νομού</a:t>
            </a:r>
            <a:r>
              <a:rPr lang="el-GR" sz="4000" u="sng" dirty="0">
                <a:solidFill>
                  <a:srgbClr val="2D2F71"/>
                </a:solidFill>
                <a:effectLst/>
                <a:uFill>
                  <a:solidFill>
                    <a:srgbClr val="231F20"/>
                  </a:solidFill>
                </a:uFill>
                <a:latin typeface="Trebuchet MS" panose="020B0603020202020204" pitchFamily="34" charset="0"/>
                <a:ea typeface="Trebuchet MS" panose="020B0603020202020204" pitchFamily="34" charset="0"/>
                <a:cs typeface="Trebuchet MS" panose="020B0603020202020204" pitchFamily="34" charset="0"/>
              </a:rPr>
              <a:t> Ηλείας.</a:t>
            </a:r>
            <a:endParaRPr lang="el-GR" sz="4000" dirty="0">
              <a:effectLst/>
              <a:latin typeface="Trebuchet MS" panose="020B0603020202020204" pitchFamily="34" charset="0"/>
              <a:ea typeface="Trebuchet MS" panose="020B0603020202020204" pitchFamily="34" charset="0"/>
              <a:cs typeface="Trebuchet MS" panose="020B0603020202020204" pitchFamily="34" charset="0"/>
            </a:endParaRPr>
          </a:p>
          <a:p>
            <a:pPr marL="0" marR="66040" indent="0" algn="just">
              <a:lnSpc>
                <a:spcPct val="102000"/>
              </a:lnSpc>
              <a:spcBef>
                <a:spcPts val="820"/>
              </a:spcBef>
              <a:spcAft>
                <a:spcPts val="0"/>
              </a:spcAft>
              <a:buNone/>
            </a:pPr>
            <a:r>
              <a:rPr lang="el-GR" sz="4000" dirty="0">
                <a:solidFill>
                  <a:srgbClr val="2D2F71"/>
                </a:solidFill>
                <a:effectLst/>
                <a:latin typeface="Trebuchet MS" panose="020B0603020202020204" pitchFamily="34" charset="0"/>
                <a:ea typeface="Trebuchet MS" panose="020B0603020202020204" pitchFamily="34" charset="0"/>
                <a:cs typeface="Trebuchet MS" panose="020B0603020202020204" pitchFamily="34" charset="0"/>
              </a:rPr>
              <a:t>Η πρόταση για τη νέα οργανωτική δομή του Επιμελητηρίου αποσκοπεί στην αναβάθμιση της λειτουργίας</a:t>
            </a:r>
            <a:r>
              <a:rPr lang="el-GR" sz="4000" spc="-75" dirty="0">
                <a:solidFill>
                  <a:srgbClr val="2D2F71"/>
                </a:solidFill>
                <a:effectLst/>
                <a:latin typeface="Trebuchet MS" panose="020B0603020202020204" pitchFamily="34" charset="0"/>
                <a:ea typeface="Trebuchet MS" panose="020B0603020202020204" pitchFamily="34" charset="0"/>
                <a:cs typeface="Trebuchet MS" panose="020B0603020202020204" pitchFamily="34" charset="0"/>
              </a:rPr>
              <a:t> </a:t>
            </a:r>
            <a:r>
              <a:rPr lang="el-GR" sz="4000" dirty="0">
                <a:solidFill>
                  <a:srgbClr val="2D2F71"/>
                </a:solidFill>
                <a:effectLst/>
                <a:latin typeface="Trebuchet MS" panose="020B0603020202020204" pitchFamily="34" charset="0"/>
                <a:ea typeface="Trebuchet MS" panose="020B0603020202020204" pitchFamily="34" charset="0"/>
                <a:cs typeface="Trebuchet MS" panose="020B0603020202020204" pitchFamily="34" charset="0"/>
              </a:rPr>
              <a:t>του</a:t>
            </a:r>
            <a:r>
              <a:rPr lang="el-GR" sz="4000" spc="-75" dirty="0">
                <a:solidFill>
                  <a:srgbClr val="2D2F71"/>
                </a:solidFill>
                <a:effectLst/>
                <a:latin typeface="Trebuchet MS" panose="020B0603020202020204" pitchFamily="34" charset="0"/>
                <a:ea typeface="Trebuchet MS" panose="020B0603020202020204" pitchFamily="34" charset="0"/>
                <a:cs typeface="Trebuchet MS" panose="020B0603020202020204" pitchFamily="34" charset="0"/>
              </a:rPr>
              <a:t> </a:t>
            </a:r>
            <a:r>
              <a:rPr lang="el-GR" sz="4000" dirty="0">
                <a:solidFill>
                  <a:srgbClr val="2D2F71"/>
                </a:solidFill>
                <a:effectLst/>
                <a:latin typeface="Trebuchet MS" panose="020B0603020202020204" pitchFamily="34" charset="0"/>
                <a:ea typeface="Trebuchet MS" panose="020B0603020202020204" pitchFamily="34" charset="0"/>
                <a:cs typeface="Trebuchet MS" panose="020B0603020202020204" pitchFamily="34" charset="0"/>
              </a:rPr>
              <a:t>ώστε</a:t>
            </a:r>
            <a:r>
              <a:rPr lang="el-GR" sz="4000" spc="-75" dirty="0">
                <a:solidFill>
                  <a:srgbClr val="2D2F71"/>
                </a:solidFill>
                <a:effectLst/>
                <a:latin typeface="Trebuchet MS" panose="020B0603020202020204" pitchFamily="34" charset="0"/>
                <a:ea typeface="Trebuchet MS" panose="020B0603020202020204" pitchFamily="34" charset="0"/>
                <a:cs typeface="Trebuchet MS" panose="020B0603020202020204" pitchFamily="34" charset="0"/>
              </a:rPr>
              <a:t> </a:t>
            </a:r>
            <a:r>
              <a:rPr lang="el-GR" sz="4000" dirty="0">
                <a:solidFill>
                  <a:srgbClr val="2D2F71"/>
                </a:solidFill>
                <a:effectLst/>
                <a:latin typeface="Trebuchet MS" panose="020B0603020202020204" pitchFamily="34" charset="0"/>
                <a:ea typeface="Trebuchet MS" panose="020B0603020202020204" pitchFamily="34" charset="0"/>
                <a:cs typeface="Trebuchet MS" panose="020B0603020202020204" pitchFamily="34" charset="0"/>
              </a:rPr>
              <a:t>να</a:t>
            </a:r>
            <a:r>
              <a:rPr lang="el-GR" sz="4000" spc="-75" dirty="0">
                <a:solidFill>
                  <a:srgbClr val="2D2F71"/>
                </a:solidFill>
                <a:effectLst/>
                <a:latin typeface="Trebuchet MS" panose="020B0603020202020204" pitchFamily="34" charset="0"/>
                <a:ea typeface="Trebuchet MS" panose="020B0603020202020204" pitchFamily="34" charset="0"/>
                <a:cs typeface="Trebuchet MS" panose="020B0603020202020204" pitchFamily="34" charset="0"/>
              </a:rPr>
              <a:t> </a:t>
            </a:r>
            <a:r>
              <a:rPr lang="el-GR" sz="4000" dirty="0">
                <a:solidFill>
                  <a:srgbClr val="2D2F71"/>
                </a:solidFill>
                <a:effectLst/>
                <a:latin typeface="Trebuchet MS" panose="020B0603020202020204" pitchFamily="34" charset="0"/>
                <a:ea typeface="Trebuchet MS" panose="020B0603020202020204" pitchFamily="34" charset="0"/>
                <a:cs typeface="Trebuchet MS" panose="020B0603020202020204" pitchFamily="34" charset="0"/>
              </a:rPr>
              <a:t>ανταποκρίνεται</a:t>
            </a:r>
            <a:r>
              <a:rPr lang="el-GR" sz="4000" spc="-75" dirty="0">
                <a:solidFill>
                  <a:srgbClr val="2D2F71"/>
                </a:solidFill>
                <a:effectLst/>
                <a:latin typeface="Trebuchet MS" panose="020B0603020202020204" pitchFamily="34" charset="0"/>
                <a:ea typeface="Trebuchet MS" panose="020B0603020202020204" pitchFamily="34" charset="0"/>
                <a:cs typeface="Trebuchet MS" panose="020B0603020202020204" pitchFamily="34" charset="0"/>
              </a:rPr>
              <a:t> </a:t>
            </a:r>
            <a:r>
              <a:rPr lang="el-GR" sz="4000" dirty="0">
                <a:solidFill>
                  <a:srgbClr val="2D2F71"/>
                </a:solidFill>
                <a:effectLst/>
                <a:latin typeface="Trebuchet MS" panose="020B0603020202020204" pitchFamily="34" charset="0"/>
                <a:ea typeface="Trebuchet MS" panose="020B0603020202020204" pitchFamily="34" charset="0"/>
                <a:cs typeface="Trebuchet MS" panose="020B0603020202020204" pitchFamily="34" charset="0"/>
              </a:rPr>
              <a:t>στις</a:t>
            </a:r>
            <a:r>
              <a:rPr lang="el-GR" sz="4000" spc="-75" dirty="0">
                <a:solidFill>
                  <a:srgbClr val="2D2F71"/>
                </a:solidFill>
                <a:effectLst/>
                <a:latin typeface="Trebuchet MS" panose="020B0603020202020204" pitchFamily="34" charset="0"/>
                <a:ea typeface="Trebuchet MS" panose="020B0603020202020204" pitchFamily="34" charset="0"/>
                <a:cs typeface="Trebuchet MS" panose="020B0603020202020204" pitchFamily="34" charset="0"/>
              </a:rPr>
              <a:t> </a:t>
            </a:r>
            <a:r>
              <a:rPr lang="el-GR" sz="4000" dirty="0">
                <a:solidFill>
                  <a:srgbClr val="2D2F71"/>
                </a:solidFill>
                <a:effectLst/>
                <a:latin typeface="Trebuchet MS" panose="020B0603020202020204" pitchFamily="34" charset="0"/>
                <a:ea typeface="Trebuchet MS" panose="020B0603020202020204" pitchFamily="34" charset="0"/>
                <a:cs typeface="Trebuchet MS" panose="020B0603020202020204" pitchFamily="34" charset="0"/>
              </a:rPr>
              <a:t>σύγχρονες</a:t>
            </a:r>
            <a:r>
              <a:rPr lang="el-GR" sz="4000" spc="-75" dirty="0">
                <a:solidFill>
                  <a:srgbClr val="2D2F71"/>
                </a:solidFill>
                <a:effectLst/>
                <a:latin typeface="Trebuchet MS" panose="020B0603020202020204" pitchFamily="34" charset="0"/>
                <a:ea typeface="Trebuchet MS" panose="020B0603020202020204" pitchFamily="34" charset="0"/>
                <a:cs typeface="Trebuchet MS" panose="020B0603020202020204" pitchFamily="34" charset="0"/>
              </a:rPr>
              <a:t> </a:t>
            </a:r>
            <a:r>
              <a:rPr lang="el-GR" sz="4000" dirty="0">
                <a:solidFill>
                  <a:srgbClr val="2D2F71"/>
                </a:solidFill>
                <a:effectLst/>
                <a:latin typeface="Trebuchet MS" panose="020B0603020202020204" pitchFamily="34" charset="0"/>
                <a:ea typeface="Trebuchet MS" panose="020B0603020202020204" pitchFamily="34" charset="0"/>
                <a:cs typeface="Trebuchet MS" panose="020B0603020202020204" pitchFamily="34" charset="0"/>
              </a:rPr>
              <a:t>ανάγκες</a:t>
            </a:r>
            <a:r>
              <a:rPr lang="el-GR" sz="4000" spc="-75" dirty="0">
                <a:solidFill>
                  <a:srgbClr val="2D2F71"/>
                </a:solidFill>
                <a:effectLst/>
                <a:latin typeface="Trebuchet MS" panose="020B0603020202020204" pitchFamily="34" charset="0"/>
                <a:ea typeface="Trebuchet MS" panose="020B0603020202020204" pitchFamily="34" charset="0"/>
                <a:cs typeface="Trebuchet MS" panose="020B0603020202020204" pitchFamily="34" charset="0"/>
              </a:rPr>
              <a:t> </a:t>
            </a:r>
            <a:r>
              <a:rPr lang="el-GR" sz="4000" dirty="0">
                <a:solidFill>
                  <a:srgbClr val="2D2F71"/>
                </a:solidFill>
                <a:effectLst/>
                <a:latin typeface="Trebuchet MS" panose="020B0603020202020204" pitchFamily="34" charset="0"/>
                <a:ea typeface="Trebuchet MS" panose="020B0603020202020204" pitchFamily="34" charset="0"/>
                <a:cs typeface="Trebuchet MS" panose="020B0603020202020204" pitchFamily="34" charset="0"/>
              </a:rPr>
              <a:t>των</a:t>
            </a:r>
            <a:r>
              <a:rPr lang="el-GR" sz="4000" spc="-75" dirty="0">
                <a:solidFill>
                  <a:srgbClr val="2D2F71"/>
                </a:solidFill>
                <a:effectLst/>
                <a:latin typeface="Trebuchet MS" panose="020B0603020202020204" pitchFamily="34" charset="0"/>
                <a:ea typeface="Trebuchet MS" panose="020B0603020202020204" pitchFamily="34" charset="0"/>
                <a:cs typeface="Trebuchet MS" panose="020B0603020202020204" pitchFamily="34" charset="0"/>
              </a:rPr>
              <a:t> </a:t>
            </a:r>
            <a:r>
              <a:rPr lang="el-GR" sz="4000" dirty="0">
                <a:solidFill>
                  <a:srgbClr val="2D2F71"/>
                </a:solidFill>
                <a:effectLst/>
                <a:latin typeface="Trebuchet MS" panose="020B0603020202020204" pitchFamily="34" charset="0"/>
                <a:ea typeface="Trebuchet MS" panose="020B0603020202020204" pitchFamily="34" charset="0"/>
                <a:cs typeface="Trebuchet MS" panose="020B0603020202020204" pitchFamily="34" charset="0"/>
              </a:rPr>
              <a:t>μελών</a:t>
            </a:r>
            <a:r>
              <a:rPr lang="el-GR" sz="4000" spc="-75" dirty="0">
                <a:solidFill>
                  <a:srgbClr val="2D2F71"/>
                </a:solidFill>
                <a:effectLst/>
                <a:latin typeface="Trebuchet MS" panose="020B0603020202020204" pitchFamily="34" charset="0"/>
                <a:ea typeface="Trebuchet MS" panose="020B0603020202020204" pitchFamily="34" charset="0"/>
                <a:cs typeface="Trebuchet MS" panose="020B0603020202020204" pitchFamily="34" charset="0"/>
              </a:rPr>
              <a:t> </a:t>
            </a:r>
            <a:r>
              <a:rPr lang="el-GR" sz="4000" dirty="0">
                <a:solidFill>
                  <a:srgbClr val="2D2F71"/>
                </a:solidFill>
                <a:effectLst/>
                <a:latin typeface="Trebuchet MS" panose="020B0603020202020204" pitchFamily="34" charset="0"/>
                <a:ea typeface="Trebuchet MS" panose="020B0603020202020204" pitchFamily="34" charset="0"/>
                <a:cs typeface="Trebuchet MS" panose="020B0603020202020204" pitchFamily="34" charset="0"/>
              </a:rPr>
              <a:t>του</a:t>
            </a:r>
            <a:r>
              <a:rPr lang="el-GR" sz="4000" spc="-75" dirty="0">
                <a:solidFill>
                  <a:srgbClr val="2D2F71"/>
                </a:solidFill>
                <a:effectLst/>
                <a:latin typeface="Trebuchet MS" panose="020B0603020202020204" pitchFamily="34" charset="0"/>
                <a:ea typeface="Trebuchet MS" panose="020B0603020202020204" pitchFamily="34" charset="0"/>
                <a:cs typeface="Trebuchet MS" panose="020B0603020202020204" pitchFamily="34" charset="0"/>
              </a:rPr>
              <a:t> </a:t>
            </a:r>
            <a:r>
              <a:rPr lang="el-GR" sz="4000" dirty="0">
                <a:solidFill>
                  <a:srgbClr val="2D2F71"/>
                </a:solidFill>
                <a:effectLst/>
                <a:latin typeface="Trebuchet MS" panose="020B0603020202020204" pitchFamily="34" charset="0"/>
                <a:ea typeface="Trebuchet MS" panose="020B0603020202020204" pitchFamily="34" charset="0"/>
                <a:cs typeface="Trebuchet MS" panose="020B0603020202020204" pitchFamily="34" charset="0"/>
              </a:rPr>
              <a:t>και</a:t>
            </a:r>
            <a:r>
              <a:rPr lang="el-GR" sz="4000" spc="-75" dirty="0">
                <a:solidFill>
                  <a:srgbClr val="2D2F71"/>
                </a:solidFill>
                <a:effectLst/>
                <a:latin typeface="Trebuchet MS" panose="020B0603020202020204" pitchFamily="34" charset="0"/>
                <a:ea typeface="Trebuchet MS" panose="020B0603020202020204" pitchFamily="34" charset="0"/>
                <a:cs typeface="Trebuchet MS" panose="020B0603020202020204" pitchFamily="34" charset="0"/>
              </a:rPr>
              <a:t> </a:t>
            </a:r>
            <a:r>
              <a:rPr lang="el-GR" sz="4000" dirty="0">
                <a:solidFill>
                  <a:srgbClr val="2D2F71"/>
                </a:solidFill>
                <a:effectLst/>
                <a:latin typeface="Trebuchet MS" panose="020B0603020202020204" pitchFamily="34" charset="0"/>
                <a:ea typeface="Trebuchet MS" panose="020B0603020202020204" pitchFamily="34" charset="0"/>
                <a:cs typeface="Trebuchet MS" panose="020B0603020202020204" pitchFamily="34" charset="0"/>
              </a:rPr>
              <a:t>να</a:t>
            </a:r>
            <a:r>
              <a:rPr lang="el-GR" sz="4000" spc="-75" dirty="0">
                <a:solidFill>
                  <a:srgbClr val="2D2F71"/>
                </a:solidFill>
                <a:effectLst/>
                <a:latin typeface="Trebuchet MS" panose="020B0603020202020204" pitchFamily="34" charset="0"/>
                <a:ea typeface="Trebuchet MS" panose="020B0603020202020204" pitchFamily="34" charset="0"/>
                <a:cs typeface="Trebuchet MS" panose="020B0603020202020204" pitchFamily="34" charset="0"/>
              </a:rPr>
              <a:t> </a:t>
            </a:r>
            <a:r>
              <a:rPr lang="el-GR" sz="4000" dirty="0">
                <a:solidFill>
                  <a:srgbClr val="2D2F71"/>
                </a:solidFill>
                <a:effectLst/>
                <a:latin typeface="Trebuchet MS" panose="020B0603020202020204" pitchFamily="34" charset="0"/>
                <a:ea typeface="Trebuchet MS" panose="020B0603020202020204" pitchFamily="34" charset="0"/>
                <a:cs typeface="Trebuchet MS" panose="020B0603020202020204" pitchFamily="34" charset="0"/>
              </a:rPr>
              <a:t>προωθεί την επιχειρηματική ανάπτυξη στην περιοχή. Οι αλλαγές αυτές στηρίζονται σε μια σειρά από βασικά επιχειρήματα που αναδεικνύουν την ανάγκη και τη σημασία της αναδιοργάνωσης.</a:t>
            </a:r>
            <a:endParaRPr lang="el-GR" sz="4000" dirty="0">
              <a:effectLst/>
              <a:latin typeface="Trebuchet MS" panose="020B0603020202020204" pitchFamily="34" charset="0"/>
              <a:ea typeface="Trebuchet MS" panose="020B0603020202020204" pitchFamily="34" charset="0"/>
              <a:cs typeface="Trebuchet MS" panose="020B0603020202020204" pitchFamily="34" charset="0"/>
            </a:endParaRPr>
          </a:p>
          <a:p>
            <a:pPr marL="0" marR="66040" indent="0" algn="just">
              <a:lnSpc>
                <a:spcPct val="102000"/>
              </a:lnSpc>
              <a:spcBef>
                <a:spcPts val="820"/>
              </a:spcBef>
              <a:spcAft>
                <a:spcPts val="0"/>
              </a:spcAft>
              <a:buNone/>
            </a:pPr>
            <a:r>
              <a:rPr lang="el-GR" sz="4000" spc="-10" dirty="0">
                <a:solidFill>
                  <a:srgbClr val="2D2F71"/>
                </a:solidFill>
                <a:effectLst/>
                <a:latin typeface="Trebuchet MS" panose="020B0603020202020204" pitchFamily="34" charset="0"/>
                <a:ea typeface="Trebuchet MS" panose="020B0603020202020204" pitchFamily="34" charset="0"/>
                <a:cs typeface="Trebuchet MS" panose="020B0603020202020204" pitchFamily="34" charset="0"/>
              </a:rPr>
              <a:t>Η</a:t>
            </a:r>
            <a:r>
              <a:rPr lang="el-GR" sz="4000" spc="-55" dirty="0">
                <a:solidFill>
                  <a:srgbClr val="2D2F71"/>
                </a:solidFill>
                <a:effectLst/>
                <a:latin typeface="Trebuchet MS" panose="020B0603020202020204" pitchFamily="34" charset="0"/>
                <a:ea typeface="Trebuchet MS" panose="020B0603020202020204" pitchFamily="34" charset="0"/>
                <a:cs typeface="Trebuchet MS" panose="020B0603020202020204" pitchFamily="34" charset="0"/>
              </a:rPr>
              <a:t> </a:t>
            </a:r>
            <a:r>
              <a:rPr lang="el-GR" sz="4000" spc="-10" dirty="0">
                <a:solidFill>
                  <a:srgbClr val="2D2F71"/>
                </a:solidFill>
                <a:effectLst/>
                <a:latin typeface="Trebuchet MS" panose="020B0603020202020204" pitchFamily="34" charset="0"/>
                <a:ea typeface="Trebuchet MS" panose="020B0603020202020204" pitchFamily="34" charset="0"/>
                <a:cs typeface="Trebuchet MS" panose="020B0603020202020204" pitchFamily="34" charset="0"/>
              </a:rPr>
              <a:t>νέα</a:t>
            </a:r>
            <a:r>
              <a:rPr lang="el-GR" sz="4000" spc="-55" dirty="0">
                <a:solidFill>
                  <a:srgbClr val="2D2F71"/>
                </a:solidFill>
                <a:effectLst/>
                <a:latin typeface="Trebuchet MS" panose="020B0603020202020204" pitchFamily="34" charset="0"/>
                <a:ea typeface="Trebuchet MS" panose="020B0603020202020204" pitchFamily="34" charset="0"/>
                <a:cs typeface="Trebuchet MS" panose="020B0603020202020204" pitchFamily="34" charset="0"/>
              </a:rPr>
              <a:t> </a:t>
            </a:r>
            <a:r>
              <a:rPr lang="el-GR" sz="4000" spc="-10" dirty="0">
                <a:solidFill>
                  <a:srgbClr val="2D2F71"/>
                </a:solidFill>
                <a:effectLst/>
                <a:latin typeface="Trebuchet MS" panose="020B0603020202020204" pitchFamily="34" charset="0"/>
                <a:ea typeface="Trebuchet MS" panose="020B0603020202020204" pitchFamily="34" charset="0"/>
                <a:cs typeface="Trebuchet MS" panose="020B0603020202020204" pitchFamily="34" charset="0"/>
              </a:rPr>
              <a:t>δομή</a:t>
            </a:r>
            <a:r>
              <a:rPr lang="el-GR" sz="4000" spc="-55" dirty="0">
                <a:solidFill>
                  <a:srgbClr val="2D2F71"/>
                </a:solidFill>
                <a:effectLst/>
                <a:latin typeface="Trebuchet MS" panose="020B0603020202020204" pitchFamily="34" charset="0"/>
                <a:ea typeface="Trebuchet MS" panose="020B0603020202020204" pitchFamily="34" charset="0"/>
                <a:cs typeface="Trebuchet MS" panose="020B0603020202020204" pitchFamily="34" charset="0"/>
              </a:rPr>
              <a:t> </a:t>
            </a:r>
            <a:r>
              <a:rPr lang="el-GR" sz="4000" spc="-10" dirty="0">
                <a:solidFill>
                  <a:srgbClr val="2D2F71"/>
                </a:solidFill>
                <a:effectLst/>
                <a:latin typeface="Trebuchet MS" panose="020B0603020202020204" pitchFamily="34" charset="0"/>
                <a:ea typeface="Trebuchet MS" panose="020B0603020202020204" pitchFamily="34" charset="0"/>
                <a:cs typeface="Trebuchet MS" panose="020B0603020202020204" pitchFamily="34" charset="0"/>
              </a:rPr>
              <a:t>θα</a:t>
            </a:r>
            <a:r>
              <a:rPr lang="el-GR" sz="4000" spc="-55" dirty="0">
                <a:solidFill>
                  <a:srgbClr val="2D2F71"/>
                </a:solidFill>
                <a:effectLst/>
                <a:latin typeface="Trebuchet MS" panose="020B0603020202020204" pitchFamily="34" charset="0"/>
                <a:ea typeface="Trebuchet MS" panose="020B0603020202020204" pitchFamily="34" charset="0"/>
                <a:cs typeface="Trebuchet MS" panose="020B0603020202020204" pitchFamily="34" charset="0"/>
              </a:rPr>
              <a:t> </a:t>
            </a:r>
            <a:r>
              <a:rPr lang="el-GR" sz="4000" spc="-10" dirty="0">
                <a:solidFill>
                  <a:srgbClr val="2D2F71"/>
                </a:solidFill>
                <a:effectLst/>
                <a:latin typeface="Trebuchet MS" panose="020B0603020202020204" pitchFamily="34" charset="0"/>
                <a:ea typeface="Trebuchet MS" panose="020B0603020202020204" pitchFamily="34" charset="0"/>
                <a:cs typeface="Trebuchet MS" panose="020B0603020202020204" pitchFamily="34" charset="0"/>
              </a:rPr>
              <a:t>ενισχύσει</a:t>
            </a:r>
            <a:r>
              <a:rPr lang="el-GR" sz="4000" spc="-55" dirty="0">
                <a:solidFill>
                  <a:srgbClr val="2D2F71"/>
                </a:solidFill>
                <a:effectLst/>
                <a:latin typeface="Trebuchet MS" panose="020B0603020202020204" pitchFamily="34" charset="0"/>
                <a:ea typeface="Trebuchet MS" panose="020B0603020202020204" pitchFamily="34" charset="0"/>
                <a:cs typeface="Trebuchet MS" panose="020B0603020202020204" pitchFamily="34" charset="0"/>
              </a:rPr>
              <a:t> </a:t>
            </a:r>
            <a:r>
              <a:rPr lang="el-GR" sz="4000" spc="-10" dirty="0">
                <a:solidFill>
                  <a:srgbClr val="2D2F71"/>
                </a:solidFill>
                <a:effectLst/>
                <a:latin typeface="Trebuchet MS" panose="020B0603020202020204" pitchFamily="34" charset="0"/>
                <a:ea typeface="Trebuchet MS" panose="020B0603020202020204" pitchFamily="34" charset="0"/>
                <a:cs typeface="Trebuchet MS" panose="020B0603020202020204" pitchFamily="34" charset="0"/>
              </a:rPr>
              <a:t>την</a:t>
            </a:r>
            <a:r>
              <a:rPr lang="el-GR" sz="4000" spc="-55" dirty="0">
                <a:solidFill>
                  <a:srgbClr val="2D2F71"/>
                </a:solidFill>
                <a:effectLst/>
                <a:latin typeface="Trebuchet MS" panose="020B0603020202020204" pitchFamily="34" charset="0"/>
                <a:ea typeface="Trebuchet MS" panose="020B0603020202020204" pitchFamily="34" charset="0"/>
                <a:cs typeface="Trebuchet MS" panose="020B0603020202020204" pitchFamily="34" charset="0"/>
              </a:rPr>
              <a:t> </a:t>
            </a:r>
            <a:r>
              <a:rPr lang="el-GR" sz="4000" spc="-10" dirty="0">
                <a:solidFill>
                  <a:srgbClr val="2D2F71"/>
                </a:solidFill>
                <a:effectLst/>
                <a:latin typeface="Trebuchet MS" panose="020B0603020202020204" pitchFamily="34" charset="0"/>
                <a:ea typeface="Trebuchet MS" panose="020B0603020202020204" pitchFamily="34" charset="0"/>
                <a:cs typeface="Trebuchet MS" panose="020B0603020202020204" pitchFamily="34" charset="0"/>
              </a:rPr>
              <a:t>ευελιξία</a:t>
            </a:r>
            <a:r>
              <a:rPr lang="el-GR" sz="4000" spc="-55" dirty="0">
                <a:solidFill>
                  <a:srgbClr val="2D2F71"/>
                </a:solidFill>
                <a:effectLst/>
                <a:latin typeface="Trebuchet MS" panose="020B0603020202020204" pitchFamily="34" charset="0"/>
                <a:ea typeface="Trebuchet MS" panose="020B0603020202020204" pitchFamily="34" charset="0"/>
                <a:cs typeface="Trebuchet MS" panose="020B0603020202020204" pitchFamily="34" charset="0"/>
              </a:rPr>
              <a:t> </a:t>
            </a:r>
            <a:r>
              <a:rPr lang="el-GR" sz="4000" spc="-10" dirty="0">
                <a:solidFill>
                  <a:srgbClr val="2D2F71"/>
                </a:solidFill>
                <a:effectLst/>
                <a:latin typeface="Trebuchet MS" panose="020B0603020202020204" pitchFamily="34" charset="0"/>
                <a:ea typeface="Trebuchet MS" panose="020B0603020202020204" pitchFamily="34" charset="0"/>
                <a:cs typeface="Trebuchet MS" panose="020B0603020202020204" pitchFamily="34" charset="0"/>
              </a:rPr>
              <a:t>και</a:t>
            </a:r>
            <a:r>
              <a:rPr lang="el-GR" sz="4000" spc="-55" dirty="0">
                <a:solidFill>
                  <a:srgbClr val="2D2F71"/>
                </a:solidFill>
                <a:effectLst/>
                <a:latin typeface="Trebuchet MS" panose="020B0603020202020204" pitchFamily="34" charset="0"/>
                <a:ea typeface="Trebuchet MS" panose="020B0603020202020204" pitchFamily="34" charset="0"/>
                <a:cs typeface="Trebuchet MS" panose="020B0603020202020204" pitchFamily="34" charset="0"/>
              </a:rPr>
              <a:t> </a:t>
            </a:r>
            <a:r>
              <a:rPr lang="el-GR" sz="4000" spc="-10" dirty="0">
                <a:solidFill>
                  <a:srgbClr val="2D2F71"/>
                </a:solidFill>
                <a:effectLst/>
                <a:latin typeface="Trebuchet MS" panose="020B0603020202020204" pitchFamily="34" charset="0"/>
                <a:ea typeface="Trebuchet MS" panose="020B0603020202020204" pitchFamily="34" charset="0"/>
                <a:cs typeface="Trebuchet MS" panose="020B0603020202020204" pitchFamily="34" charset="0"/>
              </a:rPr>
              <a:t>την</a:t>
            </a:r>
            <a:r>
              <a:rPr lang="el-GR" sz="4000" spc="-55" dirty="0">
                <a:solidFill>
                  <a:srgbClr val="2D2F71"/>
                </a:solidFill>
                <a:effectLst/>
                <a:latin typeface="Trebuchet MS" panose="020B0603020202020204" pitchFamily="34" charset="0"/>
                <a:ea typeface="Trebuchet MS" panose="020B0603020202020204" pitchFamily="34" charset="0"/>
                <a:cs typeface="Trebuchet MS" panose="020B0603020202020204" pitchFamily="34" charset="0"/>
              </a:rPr>
              <a:t> </a:t>
            </a:r>
            <a:r>
              <a:rPr lang="el-GR" sz="4000" spc="-10" dirty="0">
                <a:solidFill>
                  <a:srgbClr val="2D2F71"/>
                </a:solidFill>
                <a:effectLst/>
                <a:latin typeface="Trebuchet MS" panose="020B0603020202020204" pitchFamily="34" charset="0"/>
                <a:ea typeface="Trebuchet MS" panose="020B0603020202020204" pitchFamily="34" charset="0"/>
                <a:cs typeface="Trebuchet MS" panose="020B0603020202020204" pitchFamily="34" charset="0"/>
              </a:rPr>
              <a:t>αποτελεσματικότητα</a:t>
            </a:r>
            <a:r>
              <a:rPr lang="el-GR" sz="4000" spc="-55" dirty="0">
                <a:solidFill>
                  <a:srgbClr val="2D2F71"/>
                </a:solidFill>
                <a:effectLst/>
                <a:latin typeface="Trebuchet MS" panose="020B0603020202020204" pitchFamily="34" charset="0"/>
                <a:ea typeface="Trebuchet MS" panose="020B0603020202020204" pitchFamily="34" charset="0"/>
                <a:cs typeface="Trebuchet MS" panose="020B0603020202020204" pitchFamily="34" charset="0"/>
              </a:rPr>
              <a:t> </a:t>
            </a:r>
            <a:r>
              <a:rPr lang="el-GR" sz="4000" spc="-10" dirty="0">
                <a:solidFill>
                  <a:srgbClr val="2D2F71"/>
                </a:solidFill>
                <a:effectLst/>
                <a:latin typeface="Trebuchet MS" panose="020B0603020202020204" pitchFamily="34" charset="0"/>
                <a:ea typeface="Trebuchet MS" panose="020B0603020202020204" pitchFamily="34" charset="0"/>
                <a:cs typeface="Trebuchet MS" panose="020B0603020202020204" pitchFamily="34" charset="0"/>
              </a:rPr>
              <a:t>του</a:t>
            </a:r>
            <a:r>
              <a:rPr lang="el-GR" sz="4000" spc="-55" dirty="0">
                <a:solidFill>
                  <a:srgbClr val="2D2F71"/>
                </a:solidFill>
                <a:effectLst/>
                <a:latin typeface="Trebuchet MS" panose="020B0603020202020204" pitchFamily="34" charset="0"/>
                <a:ea typeface="Trebuchet MS" panose="020B0603020202020204" pitchFamily="34" charset="0"/>
                <a:cs typeface="Trebuchet MS" panose="020B0603020202020204" pitchFamily="34" charset="0"/>
              </a:rPr>
              <a:t> </a:t>
            </a:r>
            <a:r>
              <a:rPr lang="el-GR" sz="4000" spc="-10" dirty="0">
                <a:solidFill>
                  <a:srgbClr val="2D2F71"/>
                </a:solidFill>
                <a:effectLst/>
                <a:latin typeface="Trebuchet MS" panose="020B0603020202020204" pitchFamily="34" charset="0"/>
                <a:ea typeface="Trebuchet MS" panose="020B0603020202020204" pitchFamily="34" charset="0"/>
                <a:cs typeface="Trebuchet MS" panose="020B0603020202020204" pitchFamily="34" charset="0"/>
              </a:rPr>
              <a:t>Επιμελητηρίου καθώς </a:t>
            </a:r>
            <a:r>
              <a:rPr lang="el-GR" sz="4000" dirty="0">
                <a:solidFill>
                  <a:srgbClr val="2D2F71"/>
                </a:solidFill>
                <a:effectLst/>
                <a:latin typeface="Trebuchet MS" panose="020B0603020202020204" pitchFamily="34" charset="0"/>
                <a:ea typeface="Trebuchet MS" panose="020B0603020202020204" pitchFamily="34" charset="0"/>
                <a:cs typeface="Trebuchet MS" panose="020B0603020202020204" pitchFamily="34" charset="0"/>
              </a:rPr>
              <a:t>και</a:t>
            </a:r>
            <a:r>
              <a:rPr lang="el-GR" sz="4000" spc="200" dirty="0">
                <a:solidFill>
                  <a:srgbClr val="2D2F71"/>
                </a:solidFill>
                <a:effectLst/>
                <a:latin typeface="Trebuchet MS" panose="020B0603020202020204" pitchFamily="34" charset="0"/>
                <a:ea typeface="Trebuchet MS" panose="020B0603020202020204" pitchFamily="34" charset="0"/>
                <a:cs typeface="Trebuchet MS" panose="020B0603020202020204" pitchFamily="34" charset="0"/>
              </a:rPr>
              <a:t> </a:t>
            </a:r>
            <a:r>
              <a:rPr lang="el-GR" sz="4000" dirty="0">
                <a:solidFill>
                  <a:srgbClr val="2D2F71"/>
                </a:solidFill>
                <a:effectLst/>
                <a:latin typeface="Trebuchet MS" panose="020B0603020202020204" pitchFamily="34" charset="0"/>
                <a:ea typeface="Trebuchet MS" panose="020B0603020202020204" pitchFamily="34" charset="0"/>
                <a:cs typeface="Trebuchet MS" panose="020B0603020202020204" pitchFamily="34" charset="0"/>
              </a:rPr>
              <a:t>την</a:t>
            </a:r>
            <a:r>
              <a:rPr lang="el-GR" sz="4000" spc="200" dirty="0">
                <a:solidFill>
                  <a:srgbClr val="2D2F71"/>
                </a:solidFill>
                <a:effectLst/>
                <a:latin typeface="Trebuchet MS" panose="020B0603020202020204" pitchFamily="34" charset="0"/>
                <a:ea typeface="Trebuchet MS" panose="020B0603020202020204" pitchFamily="34" charset="0"/>
                <a:cs typeface="Trebuchet MS" panose="020B0603020202020204" pitchFamily="34" charset="0"/>
              </a:rPr>
              <a:t> </a:t>
            </a:r>
            <a:r>
              <a:rPr lang="el-GR" sz="4000" dirty="0">
                <a:solidFill>
                  <a:srgbClr val="2D2F71"/>
                </a:solidFill>
                <a:effectLst/>
                <a:latin typeface="Trebuchet MS" panose="020B0603020202020204" pitchFamily="34" charset="0"/>
                <a:ea typeface="Trebuchet MS" panose="020B0603020202020204" pitchFamily="34" charset="0"/>
                <a:cs typeface="Trebuchet MS" panose="020B0603020202020204" pitchFamily="34" charset="0"/>
              </a:rPr>
              <a:t>εξυπηρέτηση των μελών. Με τη δημιουργία σαφώς καθορισμένων τμημάτων, διαδικασιών και ρόλων, το Επιμελητήριο</a:t>
            </a:r>
            <a:r>
              <a:rPr lang="el-GR" sz="4000" spc="-20" dirty="0">
                <a:solidFill>
                  <a:srgbClr val="2D2F71"/>
                </a:solidFill>
                <a:effectLst/>
                <a:latin typeface="Trebuchet MS" panose="020B0603020202020204" pitchFamily="34" charset="0"/>
                <a:ea typeface="Trebuchet MS" panose="020B0603020202020204" pitchFamily="34" charset="0"/>
                <a:cs typeface="Trebuchet MS" panose="020B0603020202020204" pitchFamily="34" charset="0"/>
              </a:rPr>
              <a:t> </a:t>
            </a:r>
            <a:r>
              <a:rPr lang="el-GR" sz="4000" dirty="0">
                <a:solidFill>
                  <a:srgbClr val="2D2F71"/>
                </a:solidFill>
                <a:effectLst/>
                <a:latin typeface="Trebuchet MS" panose="020B0603020202020204" pitchFamily="34" charset="0"/>
                <a:ea typeface="Trebuchet MS" panose="020B0603020202020204" pitchFamily="34" charset="0"/>
                <a:cs typeface="Trebuchet MS" panose="020B0603020202020204" pitchFamily="34" charset="0"/>
              </a:rPr>
              <a:t>θα</a:t>
            </a:r>
            <a:r>
              <a:rPr lang="el-GR" sz="4000" spc="-20" dirty="0">
                <a:solidFill>
                  <a:srgbClr val="2D2F71"/>
                </a:solidFill>
                <a:effectLst/>
                <a:latin typeface="Trebuchet MS" panose="020B0603020202020204" pitchFamily="34" charset="0"/>
                <a:ea typeface="Trebuchet MS" panose="020B0603020202020204" pitchFamily="34" charset="0"/>
                <a:cs typeface="Trebuchet MS" panose="020B0603020202020204" pitchFamily="34" charset="0"/>
              </a:rPr>
              <a:t> </a:t>
            </a:r>
            <a:r>
              <a:rPr lang="el-GR" sz="4000" dirty="0">
                <a:solidFill>
                  <a:srgbClr val="2D2F71"/>
                </a:solidFill>
                <a:effectLst/>
                <a:latin typeface="Trebuchet MS" panose="020B0603020202020204" pitchFamily="34" charset="0"/>
                <a:ea typeface="Trebuchet MS" panose="020B0603020202020204" pitchFamily="34" charset="0"/>
                <a:cs typeface="Trebuchet MS" panose="020B0603020202020204" pitchFamily="34" charset="0"/>
              </a:rPr>
              <a:t>μπορεί</a:t>
            </a:r>
            <a:r>
              <a:rPr lang="el-GR" sz="4000" spc="-20" dirty="0">
                <a:solidFill>
                  <a:srgbClr val="2D2F71"/>
                </a:solidFill>
                <a:effectLst/>
                <a:latin typeface="Trebuchet MS" panose="020B0603020202020204" pitchFamily="34" charset="0"/>
                <a:ea typeface="Trebuchet MS" panose="020B0603020202020204" pitchFamily="34" charset="0"/>
                <a:cs typeface="Trebuchet MS" panose="020B0603020202020204" pitchFamily="34" charset="0"/>
              </a:rPr>
              <a:t> </a:t>
            </a:r>
            <a:r>
              <a:rPr lang="el-GR" sz="4000" dirty="0">
                <a:solidFill>
                  <a:srgbClr val="2D2F71"/>
                </a:solidFill>
                <a:effectLst/>
                <a:latin typeface="Trebuchet MS" panose="020B0603020202020204" pitchFamily="34" charset="0"/>
                <a:ea typeface="Trebuchet MS" panose="020B0603020202020204" pitchFamily="34" charset="0"/>
                <a:cs typeface="Trebuchet MS" panose="020B0603020202020204" pitchFamily="34" charset="0"/>
              </a:rPr>
              <a:t>να</a:t>
            </a:r>
            <a:r>
              <a:rPr lang="el-GR" sz="4000" spc="-20" dirty="0">
                <a:solidFill>
                  <a:srgbClr val="2D2F71"/>
                </a:solidFill>
                <a:effectLst/>
                <a:latin typeface="Trebuchet MS" panose="020B0603020202020204" pitchFamily="34" charset="0"/>
                <a:ea typeface="Trebuchet MS" panose="020B0603020202020204" pitchFamily="34" charset="0"/>
                <a:cs typeface="Trebuchet MS" panose="020B0603020202020204" pitchFamily="34" charset="0"/>
              </a:rPr>
              <a:t> </a:t>
            </a:r>
            <a:r>
              <a:rPr lang="el-GR" sz="4000" dirty="0">
                <a:solidFill>
                  <a:srgbClr val="2D2F71"/>
                </a:solidFill>
                <a:effectLst/>
                <a:latin typeface="Trebuchet MS" panose="020B0603020202020204" pitchFamily="34" charset="0"/>
                <a:ea typeface="Trebuchet MS" panose="020B0603020202020204" pitchFamily="34" charset="0"/>
                <a:cs typeface="Trebuchet MS" panose="020B0603020202020204" pitchFamily="34" charset="0"/>
              </a:rPr>
              <a:t>προσφέρει</a:t>
            </a:r>
            <a:r>
              <a:rPr lang="el-GR" sz="4000" spc="-20" dirty="0">
                <a:solidFill>
                  <a:srgbClr val="2D2F71"/>
                </a:solidFill>
                <a:effectLst/>
                <a:latin typeface="Trebuchet MS" panose="020B0603020202020204" pitchFamily="34" charset="0"/>
                <a:ea typeface="Trebuchet MS" panose="020B0603020202020204" pitchFamily="34" charset="0"/>
                <a:cs typeface="Trebuchet MS" panose="020B0603020202020204" pitchFamily="34" charset="0"/>
              </a:rPr>
              <a:t> </a:t>
            </a:r>
            <a:r>
              <a:rPr lang="el-GR" sz="4000" dirty="0">
                <a:solidFill>
                  <a:srgbClr val="2D2F71"/>
                </a:solidFill>
                <a:effectLst/>
                <a:latin typeface="Trebuchet MS" panose="020B0603020202020204" pitchFamily="34" charset="0"/>
                <a:ea typeface="Trebuchet MS" panose="020B0603020202020204" pitchFamily="34" charset="0"/>
                <a:cs typeface="Trebuchet MS" panose="020B0603020202020204" pitchFamily="34" charset="0"/>
              </a:rPr>
              <a:t>ταχύτερες</a:t>
            </a:r>
            <a:r>
              <a:rPr lang="el-GR" sz="4000" spc="-20" dirty="0">
                <a:solidFill>
                  <a:srgbClr val="2D2F71"/>
                </a:solidFill>
                <a:effectLst/>
                <a:latin typeface="Trebuchet MS" panose="020B0603020202020204" pitchFamily="34" charset="0"/>
                <a:ea typeface="Trebuchet MS" panose="020B0603020202020204" pitchFamily="34" charset="0"/>
                <a:cs typeface="Trebuchet MS" panose="020B0603020202020204" pitchFamily="34" charset="0"/>
              </a:rPr>
              <a:t> </a:t>
            </a:r>
            <a:r>
              <a:rPr lang="el-GR" sz="4000" dirty="0">
                <a:solidFill>
                  <a:srgbClr val="2D2F71"/>
                </a:solidFill>
                <a:effectLst/>
                <a:latin typeface="Trebuchet MS" panose="020B0603020202020204" pitchFamily="34" charset="0"/>
                <a:ea typeface="Trebuchet MS" panose="020B0603020202020204" pitchFamily="34" charset="0"/>
                <a:cs typeface="Trebuchet MS" panose="020B0603020202020204" pitchFamily="34" charset="0"/>
              </a:rPr>
              <a:t>και</a:t>
            </a:r>
            <a:r>
              <a:rPr lang="el-GR" sz="4000" spc="-20" dirty="0">
                <a:solidFill>
                  <a:srgbClr val="2D2F71"/>
                </a:solidFill>
                <a:effectLst/>
                <a:latin typeface="Trebuchet MS" panose="020B0603020202020204" pitchFamily="34" charset="0"/>
                <a:ea typeface="Trebuchet MS" panose="020B0603020202020204" pitchFamily="34" charset="0"/>
                <a:cs typeface="Trebuchet MS" panose="020B0603020202020204" pitchFamily="34" charset="0"/>
              </a:rPr>
              <a:t> </a:t>
            </a:r>
            <a:r>
              <a:rPr lang="el-GR" sz="4000" dirty="0">
                <a:solidFill>
                  <a:srgbClr val="2D2F71"/>
                </a:solidFill>
                <a:effectLst/>
                <a:latin typeface="Trebuchet MS" panose="020B0603020202020204" pitchFamily="34" charset="0"/>
                <a:ea typeface="Trebuchet MS" panose="020B0603020202020204" pitchFamily="34" charset="0"/>
                <a:cs typeface="Trebuchet MS" panose="020B0603020202020204" pitchFamily="34" charset="0"/>
              </a:rPr>
              <a:t>ποιοτικότερες</a:t>
            </a:r>
            <a:r>
              <a:rPr lang="el-GR" sz="4000" spc="-20" dirty="0">
                <a:solidFill>
                  <a:srgbClr val="2D2F71"/>
                </a:solidFill>
                <a:effectLst/>
                <a:latin typeface="Trebuchet MS" panose="020B0603020202020204" pitchFamily="34" charset="0"/>
                <a:ea typeface="Trebuchet MS" panose="020B0603020202020204" pitchFamily="34" charset="0"/>
                <a:cs typeface="Trebuchet MS" panose="020B0603020202020204" pitchFamily="34" charset="0"/>
              </a:rPr>
              <a:t> </a:t>
            </a:r>
            <a:r>
              <a:rPr lang="el-GR" sz="4000" dirty="0">
                <a:solidFill>
                  <a:srgbClr val="2D2F71"/>
                </a:solidFill>
                <a:effectLst/>
                <a:latin typeface="Trebuchet MS" panose="020B0603020202020204" pitchFamily="34" charset="0"/>
                <a:ea typeface="Trebuchet MS" panose="020B0603020202020204" pitchFamily="34" charset="0"/>
                <a:cs typeface="Trebuchet MS" panose="020B0603020202020204" pitchFamily="34" charset="0"/>
              </a:rPr>
              <a:t>υπηρεσίες,</a:t>
            </a:r>
            <a:r>
              <a:rPr lang="el-GR" sz="4000" spc="-20" dirty="0">
                <a:solidFill>
                  <a:srgbClr val="2D2F71"/>
                </a:solidFill>
                <a:effectLst/>
                <a:latin typeface="Trebuchet MS" panose="020B0603020202020204" pitchFamily="34" charset="0"/>
                <a:ea typeface="Trebuchet MS" panose="020B0603020202020204" pitchFamily="34" charset="0"/>
                <a:cs typeface="Trebuchet MS" panose="020B0603020202020204" pitchFamily="34" charset="0"/>
              </a:rPr>
              <a:t> </a:t>
            </a:r>
            <a:r>
              <a:rPr lang="el-GR" sz="4000" dirty="0">
                <a:solidFill>
                  <a:srgbClr val="2D2F71"/>
                </a:solidFill>
                <a:effectLst/>
                <a:latin typeface="Trebuchet MS" panose="020B0603020202020204" pitchFamily="34" charset="0"/>
                <a:ea typeface="Trebuchet MS" panose="020B0603020202020204" pitchFamily="34" charset="0"/>
                <a:cs typeface="Trebuchet MS" panose="020B0603020202020204" pitchFamily="34" charset="0"/>
              </a:rPr>
              <a:t>ενισχύοντας</a:t>
            </a:r>
            <a:r>
              <a:rPr lang="el-GR" sz="4000" spc="-20" dirty="0">
                <a:solidFill>
                  <a:srgbClr val="2D2F71"/>
                </a:solidFill>
                <a:effectLst/>
                <a:latin typeface="Trebuchet MS" panose="020B0603020202020204" pitchFamily="34" charset="0"/>
                <a:ea typeface="Trebuchet MS" panose="020B0603020202020204" pitchFamily="34" charset="0"/>
                <a:cs typeface="Trebuchet MS" panose="020B0603020202020204" pitchFamily="34" charset="0"/>
              </a:rPr>
              <a:t> </a:t>
            </a:r>
            <a:r>
              <a:rPr lang="el-GR" sz="4000" dirty="0">
                <a:solidFill>
                  <a:srgbClr val="2D2F71"/>
                </a:solidFill>
                <a:effectLst/>
                <a:latin typeface="Trebuchet MS" panose="020B0603020202020204" pitchFamily="34" charset="0"/>
                <a:ea typeface="Trebuchet MS" panose="020B0603020202020204" pitchFamily="34" charset="0"/>
                <a:cs typeface="Trebuchet MS" panose="020B0603020202020204" pitchFamily="34" charset="0"/>
              </a:rPr>
              <a:t>την εμπιστοσύνη της επιχειρηματικής κοινότητας.</a:t>
            </a:r>
            <a:endParaRPr lang="el-GR" sz="4000" dirty="0">
              <a:effectLst/>
              <a:latin typeface="Trebuchet MS" panose="020B0603020202020204" pitchFamily="34" charset="0"/>
              <a:ea typeface="Trebuchet MS" panose="020B0603020202020204" pitchFamily="34" charset="0"/>
              <a:cs typeface="Trebuchet MS" panose="020B0603020202020204" pitchFamily="34" charset="0"/>
            </a:endParaRPr>
          </a:p>
        </p:txBody>
      </p:sp>
      <p:sp>
        <p:nvSpPr>
          <p:cNvPr id="6" name="Θέση αριθμού διαφάνειας 5">
            <a:extLst>
              <a:ext uri="{FF2B5EF4-FFF2-40B4-BE49-F238E27FC236}">
                <a16:creationId xmlns:a16="http://schemas.microsoft.com/office/drawing/2014/main" id="{717BD46C-FC7F-4399-A85A-F4FDF96143B0}"/>
              </a:ext>
            </a:extLst>
          </p:cNvPr>
          <p:cNvSpPr>
            <a:spLocks noGrp="1"/>
          </p:cNvSpPr>
          <p:nvPr>
            <p:ph type="sldNum" sz="quarter" idx="12"/>
          </p:nvPr>
        </p:nvSpPr>
        <p:spPr/>
        <p:txBody>
          <a:bodyPr/>
          <a:lstStyle/>
          <a:p>
            <a:fld id="{B6F15528-21DE-4FAA-801E-634DDDAF4B2B}" type="slidenum">
              <a:rPr lang="el-GR" smtClean="0"/>
              <a:t>12</a:t>
            </a:fld>
            <a:endParaRPr lang="el-GR"/>
          </a:p>
        </p:txBody>
      </p:sp>
    </p:spTree>
    <p:extLst>
      <p:ext uri="{BB962C8B-B14F-4D97-AF65-F5344CB8AC3E}">
        <p14:creationId xmlns:p14="http://schemas.microsoft.com/office/powerpoint/2010/main" val="13292924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4A99AC44-3928-49D7-B204-C5E78AF3B3C1}"/>
              </a:ext>
            </a:extLst>
          </p:cNvPr>
          <p:cNvSpPr>
            <a:spLocks noGrp="1"/>
          </p:cNvSpPr>
          <p:nvPr>
            <p:ph idx="1"/>
          </p:nvPr>
        </p:nvSpPr>
        <p:spPr>
          <a:xfrm>
            <a:off x="1306959" y="1231900"/>
            <a:ext cx="16396395" cy="8399587"/>
          </a:xfrm>
        </p:spPr>
        <p:txBody>
          <a:bodyPr>
            <a:normAutofit/>
          </a:bodyPr>
          <a:lstStyle/>
          <a:p>
            <a:pPr marL="0" marR="66040" indent="0" algn="just">
              <a:lnSpc>
                <a:spcPct val="102000"/>
              </a:lnSpc>
              <a:spcBef>
                <a:spcPts val="820"/>
              </a:spcBef>
              <a:spcAft>
                <a:spcPts val="0"/>
              </a:spcAft>
              <a:buNone/>
            </a:pPr>
            <a:r>
              <a:rPr lang="el-GR" sz="4000" dirty="0">
                <a:solidFill>
                  <a:srgbClr val="2D2F71"/>
                </a:solidFill>
                <a:effectLst/>
                <a:latin typeface="Trebuchet MS" panose="020B0603020202020204" pitchFamily="34" charset="0"/>
                <a:ea typeface="Trebuchet MS" panose="020B0603020202020204" pitchFamily="34" charset="0"/>
                <a:cs typeface="Trebuchet MS" panose="020B0603020202020204" pitchFamily="34" charset="0"/>
              </a:rPr>
              <a:t>Η προτεινόμενη δομή επικεντρώνεται στις στρατηγικές προτεραιότητες, ενθαρρύνει τη συνεργασία και τη συνοχή μεταξύ των τμημάτων, αξιοποιεί τις δυνατότητες του ανθρώπινου δυναμικού του Επιμελητηρίου, προσαρμόζεται στις σύγχρονες προκλήσεις, και θα ενισχύσει την εξωστρέφεια.</a:t>
            </a:r>
          </a:p>
          <a:p>
            <a:pPr marL="0" marR="66040" indent="0" algn="just">
              <a:lnSpc>
                <a:spcPct val="102000"/>
              </a:lnSpc>
              <a:spcBef>
                <a:spcPts val="820"/>
              </a:spcBef>
              <a:spcAft>
                <a:spcPts val="0"/>
              </a:spcAft>
              <a:buNone/>
            </a:pPr>
            <a:r>
              <a:rPr lang="el-GR" sz="4000" dirty="0">
                <a:solidFill>
                  <a:srgbClr val="2D2F71"/>
                </a:solidFill>
                <a:effectLst/>
                <a:latin typeface="Trebuchet MS" panose="020B0603020202020204" pitchFamily="34" charset="0"/>
                <a:ea typeface="Trebuchet MS" panose="020B0603020202020204" pitchFamily="34" charset="0"/>
                <a:cs typeface="Trebuchet MS" panose="020B0603020202020204" pitchFamily="34" charset="0"/>
              </a:rPr>
              <a:t>Καταληκτικά, αποτελεί μια τολμηρή και αναγκαία πρωτοβουλία που ανταποκρίνεται στις απαιτήσεις της εποχής. Με έμφαση στην εξειδίκευση, την καινοτομία, την εξωστρέφεια και τη βιωσιμότητα, το Επιμελητήριο θα καθιερωθεί ως βασικός παράγοντας ανάπτυξης για την περιοχή.</a:t>
            </a:r>
          </a:p>
        </p:txBody>
      </p:sp>
      <p:sp>
        <p:nvSpPr>
          <p:cNvPr id="2" name="Θέση αριθμού διαφάνειας 1">
            <a:extLst>
              <a:ext uri="{FF2B5EF4-FFF2-40B4-BE49-F238E27FC236}">
                <a16:creationId xmlns:a16="http://schemas.microsoft.com/office/drawing/2014/main" id="{EE5C2ED1-A111-42C1-9918-CD41DCA28A10}"/>
              </a:ext>
            </a:extLst>
          </p:cNvPr>
          <p:cNvSpPr>
            <a:spLocks noGrp="1"/>
          </p:cNvSpPr>
          <p:nvPr>
            <p:ph type="sldNum" sz="quarter" idx="12"/>
          </p:nvPr>
        </p:nvSpPr>
        <p:spPr/>
        <p:txBody>
          <a:bodyPr/>
          <a:lstStyle/>
          <a:p>
            <a:fld id="{B6F15528-21DE-4FAA-801E-634DDDAF4B2B}" type="slidenum">
              <a:rPr lang="el-GR" smtClean="0"/>
              <a:t>13</a:t>
            </a:fld>
            <a:endParaRPr lang="el-GR"/>
          </a:p>
        </p:txBody>
      </p:sp>
    </p:spTree>
    <p:extLst>
      <p:ext uri="{BB962C8B-B14F-4D97-AF65-F5344CB8AC3E}">
        <p14:creationId xmlns:p14="http://schemas.microsoft.com/office/powerpoint/2010/main" val="21083118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A4D84F-86E0-DA7D-68B2-C7DF7A1D879C}"/>
            </a:ext>
          </a:extLst>
        </p:cNvPr>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1336BCB1-386A-113F-E52A-CE0C7799442C}"/>
              </a:ext>
            </a:extLst>
          </p:cNvPr>
          <p:cNvGraphicFramePr>
            <a:graphicFrameLocks noGrp="1"/>
          </p:cNvGraphicFramePr>
          <p:nvPr>
            <p:extLst>
              <p:ext uri="{D42A27DB-BD31-4B8C-83A1-F6EECF244321}">
                <p14:modId xmlns:p14="http://schemas.microsoft.com/office/powerpoint/2010/main" val="2552816856"/>
              </p:ext>
            </p:extLst>
          </p:nvPr>
        </p:nvGraphicFramePr>
        <p:xfrm>
          <a:off x="284957" y="76197"/>
          <a:ext cx="18440398" cy="1291845"/>
        </p:xfrm>
        <a:graphic>
          <a:graphicData uri="http://schemas.openxmlformats.org/drawingml/2006/table">
            <a:tbl>
              <a:tblPr>
                <a:tableStyleId>{5C22544A-7EE6-4342-B048-85BDC9FD1C3A}</a:tableStyleId>
              </a:tblPr>
              <a:tblGrid>
                <a:gridCol w="819572">
                  <a:extLst>
                    <a:ext uri="{9D8B030D-6E8A-4147-A177-3AD203B41FA5}">
                      <a16:colId xmlns:a16="http://schemas.microsoft.com/office/drawing/2014/main" val="1734176469"/>
                    </a:ext>
                  </a:extLst>
                </a:gridCol>
                <a:gridCol w="573701">
                  <a:extLst>
                    <a:ext uri="{9D8B030D-6E8A-4147-A177-3AD203B41FA5}">
                      <a16:colId xmlns:a16="http://schemas.microsoft.com/office/drawing/2014/main" val="2552197842"/>
                    </a:ext>
                  </a:extLst>
                </a:gridCol>
                <a:gridCol w="3770037">
                  <a:extLst>
                    <a:ext uri="{9D8B030D-6E8A-4147-A177-3AD203B41FA5}">
                      <a16:colId xmlns:a16="http://schemas.microsoft.com/office/drawing/2014/main" val="3801079791"/>
                    </a:ext>
                  </a:extLst>
                </a:gridCol>
                <a:gridCol w="13277088">
                  <a:extLst>
                    <a:ext uri="{9D8B030D-6E8A-4147-A177-3AD203B41FA5}">
                      <a16:colId xmlns:a16="http://schemas.microsoft.com/office/drawing/2014/main" val="2086754951"/>
                    </a:ext>
                  </a:extLst>
                </a:gridCol>
              </a:tblGrid>
              <a:tr h="426751">
                <a:tc gridSpan="4">
                  <a:txBody>
                    <a:bodyPr/>
                    <a:lstStyle/>
                    <a:p>
                      <a:pPr algn="ctr"/>
                      <a:r>
                        <a:rPr lang="el-GR" sz="2807" b="1" kern="1200" dirty="0">
                          <a:solidFill>
                            <a:schemeClr val="dk1"/>
                          </a:solidFill>
                          <a:effectLst/>
                          <a:latin typeface="+mn-lt"/>
                          <a:ea typeface="+mn-ea"/>
                          <a:cs typeface="+mn-cs"/>
                        </a:rPr>
                        <a:t>ΑΝΑΛΥΤΙΚΑ</a:t>
                      </a:r>
                    </a:p>
                    <a:p>
                      <a:pPr algn="ctr"/>
                      <a:r>
                        <a:rPr lang="el-GR" sz="2807" b="1" kern="1200" dirty="0">
                          <a:solidFill>
                            <a:schemeClr val="dk1"/>
                          </a:solidFill>
                          <a:effectLst/>
                          <a:latin typeface="+mn-lt"/>
                          <a:ea typeface="+mn-ea"/>
                          <a:cs typeface="+mn-cs"/>
                        </a:rPr>
                        <a:t>Λειτουργία και αρμοδιότητες σύμφωνα με το ν.</a:t>
                      </a:r>
                      <a:r>
                        <a:rPr lang="el-GR" sz="2807" kern="1200" dirty="0">
                          <a:solidFill>
                            <a:schemeClr val="dk1"/>
                          </a:solidFill>
                          <a:effectLst/>
                          <a:latin typeface="+mn-lt"/>
                          <a:ea typeface="+mn-ea"/>
                          <a:cs typeface="+mn-cs"/>
                        </a:rPr>
                        <a:t> </a:t>
                      </a:r>
                      <a:r>
                        <a:rPr lang="el-GR" sz="2807" b="1" kern="1200" dirty="0">
                          <a:solidFill>
                            <a:schemeClr val="dk1"/>
                          </a:solidFill>
                          <a:effectLst/>
                          <a:latin typeface="+mn-lt"/>
                          <a:ea typeface="+mn-ea"/>
                          <a:cs typeface="+mn-cs"/>
                        </a:rPr>
                        <a:t>4497/2017, όπως τροποποιήθηκε και ισχύει.</a:t>
                      </a:r>
                      <a:endParaRPr lang="en-US" sz="2800" kern="1200" dirty="0">
                        <a:solidFill>
                          <a:schemeClr val="dk1"/>
                        </a:solidFill>
                        <a:effectLst/>
                        <a:latin typeface="+mn-lt"/>
                        <a:ea typeface="+mn-ea"/>
                        <a:cs typeface="+mn-cs"/>
                      </a:endParaRPr>
                    </a:p>
                  </a:txBody>
                  <a:tcPr marL="4763" marR="4763" marT="47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2"/>
                    </a:solidFill>
                  </a:tcPr>
                </a:tc>
                <a:tc hMerge="1">
                  <a:txBody>
                    <a:bodyPr/>
                    <a:lstStyle/>
                    <a:p>
                      <a:endParaRPr lang="en-US"/>
                    </a:p>
                  </a:txBody>
                  <a:tcPr>
                    <a:lnL w="12700" cap="flat" cmpd="sng" algn="ctr">
                      <a:solidFill>
                        <a:schemeClr val="bg1">
                          <a:lumMod val="65000"/>
                        </a:schemeClr>
                      </a:solidFill>
                      <a:prstDash val="solid"/>
                      <a:round/>
                      <a:headEnd type="none" w="med" len="med"/>
                      <a:tailEnd type="none" w="med" len="med"/>
                    </a:lnL>
                  </a:tcPr>
                </a:tc>
                <a:tc hMerge="1">
                  <a:txBody>
                    <a:bodyPr/>
                    <a:lstStyle/>
                    <a:p>
                      <a:endParaRPr lang="en-US"/>
                    </a:p>
                  </a:txBody>
                  <a:tcPr/>
                </a:tc>
                <a:tc hMerge="1">
                  <a:txBody>
                    <a:bodyPr/>
                    <a:lstStyle/>
                    <a:p>
                      <a:endParaRPr lang="en-US"/>
                    </a:p>
                  </a:txBody>
                  <a:tcPr>
                    <a:lnL w="12700" cap="flat" cmpd="sng" algn="ctr">
                      <a:solidFill>
                        <a:schemeClr val="bg1">
                          <a:lumMod val="65000"/>
                        </a:schemeClr>
                      </a:solidFill>
                      <a:prstDash val="solid"/>
                      <a:round/>
                      <a:headEnd type="none" w="med" len="med"/>
                      <a:tailEnd type="none" w="med" len="med"/>
                    </a:lnL>
                  </a:tcPr>
                </a:tc>
                <a:extLst>
                  <a:ext uri="{0D108BD9-81ED-4DB2-BD59-A6C34878D82A}">
                    <a16:rowId xmlns:a16="http://schemas.microsoft.com/office/drawing/2014/main" val="1661391081"/>
                  </a:ext>
                </a:extLst>
              </a:tr>
              <a:tr h="359573">
                <a:tc>
                  <a:txBody>
                    <a:bodyPr/>
                    <a:lstStyle/>
                    <a:p>
                      <a:pPr algn="ctr" fontAlgn="b"/>
                      <a:endParaRPr lang="el-GR" sz="2400" b="1" i="0" u="none" strike="noStrike" dirty="0">
                        <a:solidFill>
                          <a:srgbClr val="000000"/>
                        </a:solidFill>
                        <a:effectLst/>
                        <a:latin typeface="Calibri" panose="020F0502020204030204" pitchFamily="34" charset="0"/>
                      </a:endParaRPr>
                    </a:p>
                  </a:txBody>
                  <a:tcPr marL="4763" marR="4763" marT="4763"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l-GR" sz="2400" b="1" i="0" u="none" strike="noStrike" dirty="0">
                          <a:solidFill>
                            <a:srgbClr val="000000"/>
                          </a:solidFill>
                          <a:effectLst/>
                          <a:latin typeface="Calibri" panose="020F0502020204030204" pitchFamily="34" charset="0"/>
                        </a:rPr>
                        <a:t>ΑΑ</a:t>
                      </a:r>
                    </a:p>
                  </a:txBody>
                  <a:tcPr marL="4763" marR="4763" marT="4763"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l-GR" sz="2800" b="1" kern="1200" dirty="0">
                          <a:solidFill>
                            <a:schemeClr val="dk1"/>
                          </a:solidFill>
                          <a:effectLst/>
                          <a:latin typeface="+mn-lt"/>
                          <a:ea typeface="+mn-ea"/>
                          <a:cs typeface="+mn-cs"/>
                        </a:rPr>
                        <a:t>ΙΔΙΟΤΗΤΑ</a:t>
                      </a:r>
                      <a:endParaRPr lang="el-GR" sz="2400" b="1" i="0" u="none" strike="noStrike" dirty="0">
                        <a:solidFill>
                          <a:srgbClr val="000000"/>
                        </a:solidFill>
                        <a:effectLst/>
                        <a:latin typeface="Calibri" panose="020F0502020204030204" pitchFamily="34" charset="0"/>
                      </a:endParaRPr>
                    </a:p>
                  </a:txBody>
                  <a:tcPr marL="4763" marR="4763" marT="4763"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l-GR" sz="2800" b="1" kern="1200" dirty="0">
                          <a:solidFill>
                            <a:schemeClr val="dk1"/>
                          </a:solidFill>
                          <a:effectLst/>
                          <a:latin typeface="+mn-lt"/>
                          <a:ea typeface="+mn-ea"/>
                          <a:cs typeface="+mn-cs"/>
                        </a:rPr>
                        <a:t>ΟΝΟΜΑΤΕΠΩΝΥΜΟ</a:t>
                      </a:r>
                      <a:r>
                        <a:rPr lang="en-US" sz="2400" u="none" strike="noStrike" dirty="0">
                          <a:effectLst/>
                        </a:rPr>
                        <a:t> </a:t>
                      </a:r>
                      <a:endParaRPr lang="el-GR" sz="2400" b="1" i="0" u="none" strike="noStrike" dirty="0">
                        <a:solidFill>
                          <a:srgbClr val="000000"/>
                        </a:solidFill>
                        <a:effectLst/>
                        <a:latin typeface="Calibri" panose="020F0502020204030204" pitchFamily="34" charset="0"/>
                      </a:endParaRPr>
                    </a:p>
                  </a:txBody>
                  <a:tcPr marL="4763" marR="4763" marT="4763"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604947502"/>
                  </a:ext>
                </a:extLst>
              </a:tr>
            </a:tbl>
          </a:graphicData>
        </a:graphic>
      </p:graphicFrame>
      <p:graphicFrame>
        <p:nvGraphicFramePr>
          <p:cNvPr id="2" name="Table 1">
            <a:extLst>
              <a:ext uri="{FF2B5EF4-FFF2-40B4-BE49-F238E27FC236}">
                <a16:creationId xmlns:a16="http://schemas.microsoft.com/office/drawing/2014/main" id="{31C13911-04AA-17D3-3711-60808B5C6C86}"/>
              </a:ext>
            </a:extLst>
          </p:cNvPr>
          <p:cNvGraphicFramePr>
            <a:graphicFrameLocks noGrp="1"/>
          </p:cNvGraphicFramePr>
          <p:nvPr>
            <p:extLst>
              <p:ext uri="{D42A27DB-BD31-4B8C-83A1-F6EECF244321}">
                <p14:modId xmlns:p14="http://schemas.microsoft.com/office/powerpoint/2010/main" val="708753172"/>
              </p:ext>
            </p:extLst>
          </p:nvPr>
        </p:nvGraphicFramePr>
        <p:xfrm>
          <a:off x="284956" y="1368042"/>
          <a:ext cx="18440400" cy="9349011"/>
        </p:xfrm>
        <a:graphic>
          <a:graphicData uri="http://schemas.openxmlformats.org/drawingml/2006/table">
            <a:tbl>
              <a:tblPr>
                <a:tableStyleId>{5C22544A-7EE6-4342-B048-85BDC9FD1C3A}</a:tableStyleId>
              </a:tblPr>
              <a:tblGrid>
                <a:gridCol w="820426">
                  <a:extLst>
                    <a:ext uri="{9D8B030D-6E8A-4147-A177-3AD203B41FA5}">
                      <a16:colId xmlns:a16="http://schemas.microsoft.com/office/drawing/2014/main" val="2707334055"/>
                    </a:ext>
                  </a:extLst>
                </a:gridCol>
                <a:gridCol w="573701">
                  <a:extLst>
                    <a:ext uri="{9D8B030D-6E8A-4147-A177-3AD203B41FA5}">
                      <a16:colId xmlns:a16="http://schemas.microsoft.com/office/drawing/2014/main" val="374042866"/>
                    </a:ext>
                  </a:extLst>
                </a:gridCol>
                <a:gridCol w="3770038">
                  <a:extLst>
                    <a:ext uri="{9D8B030D-6E8A-4147-A177-3AD203B41FA5}">
                      <a16:colId xmlns:a16="http://schemas.microsoft.com/office/drawing/2014/main" val="402439848"/>
                    </a:ext>
                  </a:extLst>
                </a:gridCol>
                <a:gridCol w="13276235">
                  <a:extLst>
                    <a:ext uri="{9D8B030D-6E8A-4147-A177-3AD203B41FA5}">
                      <a16:colId xmlns:a16="http://schemas.microsoft.com/office/drawing/2014/main" val="325856806"/>
                    </a:ext>
                  </a:extLst>
                </a:gridCol>
              </a:tblGrid>
              <a:tr h="358675">
                <a:tc rowSpan="13">
                  <a:txBody>
                    <a:bodyPr/>
                    <a:lstStyle/>
                    <a:p>
                      <a:pPr algn="ctr"/>
                      <a:r>
                        <a:rPr lang="el-GR" sz="2000" b="1" kern="1200" dirty="0">
                          <a:solidFill>
                            <a:schemeClr val="dk1"/>
                          </a:solidFill>
                          <a:effectLst/>
                          <a:latin typeface="+mn-lt"/>
                          <a:ea typeface="+mn-ea"/>
                          <a:cs typeface="+mn-cs"/>
                        </a:rPr>
                        <a:t>ΔΙΟΙΚΗΤΙΚΗ ΕΠΙΤΡΟΠΗ</a:t>
                      </a:r>
                      <a:endParaRPr lang="en-US" sz="2000" kern="1200" dirty="0">
                        <a:solidFill>
                          <a:schemeClr val="dk1"/>
                        </a:solidFill>
                        <a:effectLst/>
                        <a:latin typeface="+mn-lt"/>
                        <a:ea typeface="+mn-ea"/>
                        <a:cs typeface="+mn-cs"/>
                      </a:endParaRPr>
                    </a:p>
                    <a:p>
                      <a:pPr algn="ctr"/>
                      <a:r>
                        <a:rPr lang="el-GR" sz="2000" b="1" kern="1200" dirty="0">
                          <a:solidFill>
                            <a:schemeClr val="dk1"/>
                          </a:solidFill>
                          <a:effectLst/>
                          <a:latin typeface="+mn-lt"/>
                          <a:ea typeface="+mn-ea"/>
                          <a:cs typeface="+mn-cs"/>
                        </a:rPr>
                        <a:t>(7 μέλη)</a:t>
                      </a:r>
                      <a:endParaRPr lang="el-GR" sz="2000" b="1" i="0" u="none" strike="noStrike" dirty="0">
                        <a:solidFill>
                          <a:srgbClr val="000000"/>
                        </a:solidFill>
                        <a:effectLst/>
                        <a:latin typeface="Calibri" panose="020F0502020204030204" pitchFamily="34" charset="0"/>
                      </a:endParaRPr>
                    </a:p>
                  </a:txBody>
                  <a:tcPr marL="4763" marR="4763" marT="4763" marB="0" vert="vert27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l-GR" sz="2400" b="0" i="0" u="none" strike="noStrike" dirty="0">
                          <a:solidFill>
                            <a:srgbClr val="000000"/>
                          </a:solidFill>
                          <a:effectLst/>
                          <a:latin typeface="Calibri" panose="020F0502020204030204" pitchFamily="34" charset="0"/>
                        </a:rPr>
                        <a:t>1</a:t>
                      </a:r>
                    </a:p>
                  </a:txBody>
                  <a:tcPr marL="4763" marR="4763" marT="4763"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b"/>
                      <a:r>
                        <a:rPr lang="el-GR" sz="2000" b="1" dirty="0">
                          <a:effectLst/>
                          <a:latin typeface="Calibri" panose="020F0502020204030204" pitchFamily="34" charset="0"/>
                          <a:ea typeface="Calibri" panose="020F0502020204030204" pitchFamily="34" charset="0"/>
                          <a:cs typeface="Times New Roman" panose="02020603050405020304" pitchFamily="18" charset="0"/>
                        </a:rPr>
                        <a:t>ΠΡΟΕΔΡΟΣ</a:t>
                      </a:r>
                      <a:endParaRPr lang="el-GR" sz="2400" b="1" i="0" u="none" strike="noStrike" dirty="0">
                        <a:solidFill>
                          <a:srgbClr val="000000"/>
                        </a:solidFill>
                        <a:effectLst/>
                        <a:latin typeface="Calibri" panose="020F0502020204030204" pitchFamily="34"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l-GR" sz="2400" b="1" i="0" u="none" strike="noStrike" dirty="0">
                          <a:solidFill>
                            <a:srgbClr val="000000"/>
                          </a:solidFill>
                          <a:effectLst/>
                          <a:latin typeface="Calibri" panose="020F0502020204030204" pitchFamily="34" charset="0"/>
                        </a:rPr>
                        <a:t>ΛΕΒΕΝΤΗΣ ΚΩΝΣΤΑΝΤΙΝΟΣ</a:t>
                      </a:r>
                    </a:p>
                  </a:txBody>
                  <a:tcPr marL="4763" marR="4763" marT="4763"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965127129"/>
                  </a:ext>
                </a:extLst>
              </a:tr>
              <a:tr h="358675">
                <a:tc vMerge="1">
                  <a:txBody>
                    <a:bodyPr/>
                    <a:lstStyle/>
                    <a:p>
                      <a:pPr algn="ctr" fontAlgn="b"/>
                      <a:endParaRPr lang="el-GR" sz="1800" b="1" i="0" u="none" strike="noStrike" dirty="0">
                        <a:solidFill>
                          <a:srgbClr val="000000"/>
                        </a:solidFill>
                        <a:effectLst/>
                        <a:latin typeface="Calibri" panose="020F0502020204030204" pitchFamily="34" charset="0"/>
                      </a:endParaRPr>
                    </a:p>
                  </a:txBody>
                  <a:tcPr marL="4763" marR="4763" marT="47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gridSpan="3">
                  <a:txBody>
                    <a:bodyPr/>
                    <a:lstStyle/>
                    <a:p>
                      <a:pPr algn="just"/>
                      <a:r>
                        <a:rPr lang="el-GR" sz="1600" kern="1200" dirty="0">
                          <a:solidFill>
                            <a:schemeClr val="dk1"/>
                          </a:solidFill>
                          <a:effectLst/>
                          <a:latin typeface="+mn-lt"/>
                          <a:ea typeface="+mn-ea"/>
                          <a:cs typeface="+mn-cs"/>
                        </a:rPr>
                        <a:t>Ο πρόεδρος του Επιμελητηρίου προεδρεύει των συνεδριάσεων της Διοικητικής Επιτροπής, κατευθύνει και συντονίζει τις ενέργειές της, την ενημερώνει για κάθε επείγον ζήτημα και συμβάλλει στην επίλυσή του. Επίσης, εκπροσωπεί το Επιμελητήριο ενώπιον των αρχών και</a:t>
                      </a:r>
                      <a:endParaRPr lang="en-US" sz="1600" kern="1200" dirty="0">
                        <a:solidFill>
                          <a:schemeClr val="dk1"/>
                        </a:solidFill>
                        <a:effectLst/>
                        <a:latin typeface="+mn-lt"/>
                        <a:ea typeface="+mn-ea"/>
                        <a:cs typeface="+mn-cs"/>
                      </a:endParaRPr>
                    </a:p>
                    <a:p>
                      <a:pPr algn="just"/>
                      <a:r>
                        <a:rPr lang="el-GR" sz="1600" kern="1200" dirty="0">
                          <a:solidFill>
                            <a:schemeClr val="dk1"/>
                          </a:solidFill>
                          <a:effectLst/>
                          <a:latin typeface="+mn-lt"/>
                          <a:ea typeface="+mn-ea"/>
                          <a:cs typeface="+mn-cs"/>
                        </a:rPr>
                        <a:t>υπογράφει τα έγγραφα του Επιμελητηρίου, με τα οποία υλοποιούνται οι αποφάσεις της Διοικητικής Επιτροπής και του Διοικητικού Συμβουλίου. Εξαιρούνται τα έγγραφα, που υπογράφονται από τον οικονομικό επόπτη, σύμφωνα με την περίπτωση δ΄ του παρόντος, καθώς και τα έγγραφα, που υπογράφονται από τον διοικητικό προϊστάμενο, σύμφωνα με την παράγραφο 6 του άρθρου 80.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763" marR="4763" marT="4763"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lnL w="12700" cap="flat" cmpd="sng" algn="ctr">
                      <a:solidFill>
                        <a:schemeClr val="bg1">
                          <a:lumMod val="65000"/>
                        </a:schemeClr>
                      </a:solidFill>
                      <a:prstDash val="solid"/>
                      <a:round/>
                      <a:headEnd type="none" w="med" len="med"/>
                      <a:tailEnd type="none" w="med" len="med"/>
                    </a:lnL>
                    <a:lnT w="12700" cap="flat" cmpd="sng" algn="ctr">
                      <a:solidFill>
                        <a:schemeClr val="bg1">
                          <a:lumMod val="65000"/>
                        </a:schemeClr>
                      </a:solidFill>
                      <a:prstDash val="solid"/>
                      <a:round/>
                      <a:headEnd type="none" w="med" len="med"/>
                      <a:tailEnd type="none" w="med" len="med"/>
                    </a:lnT>
                  </a:tcPr>
                </a:tc>
                <a:extLst>
                  <a:ext uri="{0D108BD9-81ED-4DB2-BD59-A6C34878D82A}">
                    <a16:rowId xmlns:a16="http://schemas.microsoft.com/office/drawing/2014/main" val="2704904328"/>
                  </a:ext>
                </a:extLst>
              </a:tr>
              <a:tr h="358675">
                <a:tc vMerge="1">
                  <a:txBody>
                    <a:bodyPr/>
                    <a:lstStyle/>
                    <a:p>
                      <a:pPr algn="ctr" fontAlgn="b"/>
                      <a:endParaRPr lang="el-GR" sz="1800" b="1" i="0" u="none" strike="noStrike" dirty="0">
                        <a:solidFill>
                          <a:srgbClr val="000000"/>
                        </a:solidFill>
                        <a:effectLst/>
                        <a:latin typeface="Calibri" panose="020F0502020204030204" pitchFamily="34" charset="0"/>
                      </a:endParaRPr>
                    </a:p>
                  </a:txBody>
                  <a:tcPr marL="4763" marR="4763" marT="47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l-GR" sz="2400" b="0" i="0" u="none" strike="noStrike" dirty="0">
                          <a:solidFill>
                            <a:srgbClr val="000000"/>
                          </a:solidFill>
                          <a:effectLst/>
                          <a:latin typeface="Calibri" panose="020F0502020204030204" pitchFamily="34" charset="0"/>
                        </a:rPr>
                        <a:t>2</a:t>
                      </a:r>
                    </a:p>
                  </a:txBody>
                  <a:tcPr marL="4763" marR="4763" marT="4763"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b"/>
                      <a:r>
                        <a:rPr lang="el-GR" sz="2000" b="1" kern="1200" dirty="0">
                          <a:solidFill>
                            <a:schemeClr val="dk1"/>
                          </a:solidFill>
                          <a:effectLst/>
                          <a:latin typeface="+mn-lt"/>
                          <a:ea typeface="+mn-ea"/>
                          <a:cs typeface="+mn-cs"/>
                        </a:rPr>
                        <a:t>Α’ ΑΝΤΙΠΡΟΕΔΡΟΣ</a:t>
                      </a:r>
                      <a:endParaRPr lang="el-GR" sz="2400" b="1" i="0" u="none" strike="noStrike" dirty="0">
                        <a:solidFill>
                          <a:srgbClr val="000000"/>
                        </a:solidFill>
                        <a:effectLst/>
                        <a:latin typeface="Calibri" panose="020F0502020204030204" pitchFamily="34"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algn="ctr" defTabSz="1425732" rtl="0" eaLnBrk="1" fontAlgn="b" latinLnBrk="0" hangingPunct="1">
                        <a:lnSpc>
                          <a:spcPct val="107000"/>
                        </a:lnSpc>
                        <a:spcAft>
                          <a:spcPts val="800"/>
                        </a:spcAft>
                      </a:pPr>
                      <a:r>
                        <a:rPr lang="el-GR" sz="2400" b="1" i="0" u="none" strike="noStrike" kern="1200" dirty="0">
                          <a:solidFill>
                            <a:srgbClr val="000000"/>
                          </a:solidFill>
                          <a:effectLst/>
                          <a:latin typeface="Calibri" panose="020F0502020204030204" pitchFamily="34" charset="0"/>
                          <a:ea typeface="+mn-ea"/>
                          <a:cs typeface="+mn-cs"/>
                        </a:rPr>
                        <a:t>ΠΑΡΑΣΚΕΥΟΠΟΥΛΟΣ ΑΝΤΩΝΗΣ</a:t>
                      </a:r>
                      <a:endParaRPr lang="en-US" sz="2400" b="1" i="0" u="none" strike="noStrike" kern="1200" dirty="0">
                        <a:solidFill>
                          <a:srgbClr val="000000"/>
                        </a:solidFill>
                        <a:effectLst/>
                        <a:latin typeface="Calibri" panose="020F0502020204030204" pitchFamily="34" charset="0"/>
                        <a:ea typeface="+mn-ea"/>
                        <a:cs typeface="+mn-cs"/>
                      </a:endParaRPr>
                    </a:p>
                  </a:txBody>
                  <a:tcPr marL="4763" marR="4763" marT="4763"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087524592"/>
                  </a:ext>
                </a:extLst>
              </a:tr>
              <a:tr h="358675">
                <a:tc vMerge="1">
                  <a:txBody>
                    <a:bodyPr/>
                    <a:lstStyle/>
                    <a:p>
                      <a:pPr algn="ctr"/>
                      <a:endParaRPr lang="el-GR" sz="2000" b="1" i="0" u="none" strike="noStrike" dirty="0">
                        <a:solidFill>
                          <a:srgbClr val="000000"/>
                        </a:solidFill>
                        <a:effectLst/>
                        <a:latin typeface="Calibri" panose="020F0502020204030204" pitchFamily="34" charset="0"/>
                      </a:endParaRPr>
                    </a:p>
                  </a:txBody>
                  <a:tcPr marL="4763" marR="4763" marT="47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l-GR" sz="2400" b="0" i="0" u="none" strike="noStrike" dirty="0">
                          <a:solidFill>
                            <a:srgbClr val="000000"/>
                          </a:solidFill>
                          <a:effectLst/>
                          <a:latin typeface="Calibri" panose="020F0502020204030204" pitchFamily="34" charset="0"/>
                        </a:rPr>
                        <a:t>3</a:t>
                      </a:r>
                    </a:p>
                  </a:txBody>
                  <a:tcPr marL="4763" marR="4763" marT="4763"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b"/>
                      <a:r>
                        <a:rPr lang="el-GR" sz="2000" b="1" kern="1200" dirty="0">
                          <a:solidFill>
                            <a:schemeClr val="dk1"/>
                          </a:solidFill>
                          <a:effectLst/>
                          <a:latin typeface="+mn-lt"/>
                          <a:ea typeface="+mn-ea"/>
                          <a:cs typeface="+mn-cs"/>
                        </a:rPr>
                        <a:t>Β’ ΑΝΤΙΠΡΟΕΔΡΟΣ</a:t>
                      </a:r>
                      <a:endParaRPr lang="el-GR" sz="2400" b="1" i="0" u="none" strike="noStrike" dirty="0">
                        <a:solidFill>
                          <a:srgbClr val="000000"/>
                        </a:solidFill>
                        <a:effectLst/>
                        <a:latin typeface="Calibri" panose="020F0502020204030204" pitchFamily="34"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algn="ctr" defTabSz="1425732" rtl="0" eaLnBrk="1" fontAlgn="b" latinLnBrk="0" hangingPunct="1">
                        <a:lnSpc>
                          <a:spcPct val="107000"/>
                        </a:lnSpc>
                        <a:spcAft>
                          <a:spcPts val="800"/>
                        </a:spcAft>
                      </a:pPr>
                      <a:r>
                        <a:rPr lang="el-GR" sz="2400" b="1" i="0" u="none" strike="noStrike" kern="1200" dirty="0">
                          <a:solidFill>
                            <a:srgbClr val="000000"/>
                          </a:solidFill>
                          <a:effectLst/>
                          <a:latin typeface="Calibri" panose="020F0502020204030204" pitchFamily="34" charset="0"/>
                          <a:ea typeface="+mn-ea"/>
                          <a:cs typeface="+mn-cs"/>
                        </a:rPr>
                        <a:t>ΤΣΑΟΥΣΗΣ ΒΑΣΙΛΕΙΟΣ</a:t>
                      </a:r>
                      <a:endParaRPr lang="en-US" sz="2400" b="1" i="0" u="none" strike="noStrike" kern="1200" dirty="0">
                        <a:solidFill>
                          <a:srgbClr val="000000"/>
                        </a:solidFill>
                        <a:effectLst/>
                        <a:latin typeface="Calibri" panose="020F0502020204030204" pitchFamily="34" charset="0"/>
                        <a:ea typeface="+mn-ea"/>
                        <a:cs typeface="+mn-cs"/>
                      </a:endParaRPr>
                    </a:p>
                  </a:txBody>
                  <a:tcPr marL="4763" marR="4763" marT="4763"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056944132"/>
                  </a:ext>
                </a:extLst>
              </a:tr>
              <a:tr h="358675">
                <a:tc vMerge="1">
                  <a:txBody>
                    <a:bodyPr/>
                    <a:lstStyle/>
                    <a:p>
                      <a:pPr algn="ctr"/>
                      <a:endParaRPr lang="el-GR" sz="2000" b="1" i="0" u="none" strike="noStrike" dirty="0">
                        <a:solidFill>
                          <a:srgbClr val="000000"/>
                        </a:solidFill>
                        <a:effectLst/>
                        <a:latin typeface="Calibri" panose="020F0502020204030204" pitchFamily="34" charset="0"/>
                      </a:endParaRPr>
                    </a:p>
                  </a:txBody>
                  <a:tcPr marL="4763" marR="4763" marT="47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gridSpan="3">
                  <a:txBody>
                    <a:bodyPr/>
                    <a:lstStyle/>
                    <a:p>
                      <a:pPr>
                        <a:lnSpc>
                          <a:spcPct val="107000"/>
                        </a:lnSpc>
                        <a:spcAft>
                          <a:spcPts val="800"/>
                        </a:spcAft>
                      </a:pPr>
                      <a:r>
                        <a:rPr lang="el-GR" sz="1600" kern="1200" dirty="0">
                          <a:solidFill>
                            <a:schemeClr val="dk1"/>
                          </a:solidFill>
                          <a:effectLst/>
                          <a:latin typeface="+mn-lt"/>
                          <a:ea typeface="+mn-ea"/>
                          <a:cs typeface="+mn-cs"/>
                        </a:rPr>
                        <a:t>Οι αντιπρόεδροι αναπληρώνουν τον πρόεδρο κατά τη σειρά εκλογής τους.</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763" marR="4763" marT="4763"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lnL w="12700" cap="flat" cmpd="sng" algn="ctr">
                      <a:solidFill>
                        <a:schemeClr val="bg1">
                          <a:lumMod val="65000"/>
                        </a:schemeClr>
                      </a:solidFill>
                      <a:prstDash val="solid"/>
                      <a:round/>
                      <a:headEnd type="none" w="med" len="med"/>
                      <a:tailEnd type="none" w="med" len="med"/>
                    </a:lnL>
                    <a:lnT w="12700" cap="flat" cmpd="sng" algn="ctr">
                      <a:solidFill>
                        <a:schemeClr val="bg1">
                          <a:lumMod val="65000"/>
                        </a:schemeClr>
                      </a:solidFill>
                      <a:prstDash val="solid"/>
                      <a:round/>
                      <a:headEnd type="none" w="med" len="med"/>
                      <a:tailEnd type="none" w="med" len="med"/>
                    </a:lnT>
                  </a:tcPr>
                </a:tc>
                <a:extLst>
                  <a:ext uri="{0D108BD9-81ED-4DB2-BD59-A6C34878D82A}">
                    <a16:rowId xmlns:a16="http://schemas.microsoft.com/office/drawing/2014/main" val="3807918837"/>
                  </a:ext>
                </a:extLst>
              </a:tr>
              <a:tr h="358675">
                <a:tc vMerge="1">
                  <a:txBody>
                    <a:bodyPr/>
                    <a:lstStyle/>
                    <a:p>
                      <a:pPr algn="ctr"/>
                      <a:endParaRPr lang="el-GR" sz="2000" b="1" i="0" u="none" strike="noStrike" dirty="0">
                        <a:solidFill>
                          <a:srgbClr val="000000"/>
                        </a:solidFill>
                        <a:effectLst/>
                        <a:latin typeface="Calibri" panose="020F0502020204030204" pitchFamily="34" charset="0"/>
                      </a:endParaRPr>
                    </a:p>
                  </a:txBody>
                  <a:tcPr marL="4763" marR="4763" marT="47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l-GR" sz="2400" b="0" i="0" u="none" strike="noStrike" dirty="0">
                          <a:solidFill>
                            <a:srgbClr val="000000"/>
                          </a:solidFill>
                          <a:effectLst/>
                          <a:latin typeface="Calibri" panose="020F0502020204030204" pitchFamily="34" charset="0"/>
                        </a:rPr>
                        <a:t>4</a:t>
                      </a:r>
                    </a:p>
                  </a:txBody>
                  <a:tcPr marL="4763" marR="4763" marT="4763"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b"/>
                      <a:r>
                        <a:rPr lang="el-GR" sz="2000" b="1" kern="1200" dirty="0">
                          <a:solidFill>
                            <a:schemeClr val="dk1"/>
                          </a:solidFill>
                          <a:effectLst/>
                          <a:latin typeface="+mn-lt"/>
                          <a:ea typeface="+mn-ea"/>
                          <a:cs typeface="+mn-cs"/>
                        </a:rPr>
                        <a:t>ΓΕΝΙΚΟΣ ΓΡΑΜΜΑΤΕΑΣ </a:t>
                      </a:r>
                      <a:endParaRPr lang="el-GR" sz="2400" b="1" i="0" u="none" strike="noStrike" dirty="0">
                        <a:solidFill>
                          <a:srgbClr val="000000"/>
                        </a:solidFill>
                        <a:effectLst/>
                        <a:latin typeface="Calibri" panose="020F0502020204030204" pitchFamily="34"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nSpc>
                          <a:spcPct val="107000"/>
                        </a:lnSpc>
                        <a:spcAft>
                          <a:spcPts val="800"/>
                        </a:spcAft>
                      </a:pPr>
                      <a:r>
                        <a:rPr lang="el-GR" sz="2400" b="1" i="0" u="none" strike="noStrike" kern="1200" dirty="0">
                          <a:solidFill>
                            <a:srgbClr val="000000"/>
                          </a:solidFill>
                          <a:effectLst/>
                          <a:latin typeface="Calibri" panose="020F0502020204030204" pitchFamily="34" charset="0"/>
                          <a:ea typeface="+mn-ea"/>
                          <a:cs typeface="+mn-cs"/>
                        </a:rPr>
                        <a:t>ΑΓΓΕΛΟΠΟΥΛΟΣ ΣΠΗΛΙΟΣ</a:t>
                      </a:r>
                      <a:endParaRPr lang="en-US" sz="2400" b="1" i="0" u="none" strike="noStrike" kern="1200" dirty="0">
                        <a:solidFill>
                          <a:srgbClr val="000000"/>
                        </a:solidFill>
                        <a:effectLst/>
                        <a:latin typeface="Calibri" panose="020F0502020204030204" pitchFamily="34" charset="0"/>
                        <a:ea typeface="+mn-ea"/>
                        <a:cs typeface="+mn-cs"/>
                      </a:endParaRPr>
                    </a:p>
                  </a:txBody>
                  <a:tcPr marL="4763" marR="4763" marT="4763"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978693135"/>
                  </a:ext>
                </a:extLst>
              </a:tr>
              <a:tr h="358675">
                <a:tc vMerge="1">
                  <a:txBody>
                    <a:bodyPr/>
                    <a:lstStyle/>
                    <a:p>
                      <a:pPr algn="ctr"/>
                      <a:endParaRPr lang="el-GR" sz="2000" b="1" i="0" u="none" strike="noStrike" dirty="0">
                        <a:solidFill>
                          <a:srgbClr val="000000"/>
                        </a:solidFill>
                        <a:effectLst/>
                        <a:latin typeface="Calibri" panose="020F0502020204030204" pitchFamily="34" charset="0"/>
                      </a:endParaRPr>
                    </a:p>
                  </a:txBody>
                  <a:tcPr marL="4763" marR="4763" marT="47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gridSpan="3">
                  <a:txBody>
                    <a:bodyPr/>
                    <a:lstStyle/>
                    <a:p>
                      <a:pPr algn="just" fontAlgn="b"/>
                      <a:r>
                        <a:rPr lang="el-GR" sz="1600" kern="1200" dirty="0">
                          <a:solidFill>
                            <a:schemeClr val="dk1"/>
                          </a:solidFill>
                          <a:effectLst/>
                          <a:latin typeface="+mn-lt"/>
                          <a:ea typeface="+mn-ea"/>
                          <a:cs typeface="+mn-cs"/>
                        </a:rPr>
                        <a:t>Ο γενικός γραμματέας εποπτεύει την εφαρμογή των αποφάσεων του Διοικητικού Συμβουλίου και της Διοικητικής Επιτροπής από τις οργανικές μονάδες του Επιμελητηρίου, τηρεί τα πρακτικά των συνεδριάσεων των οργάνων του Επιμελητηρίου και αναπληρώνει κατά περίπτωση, τον οικονομικό επόπτη, τον Υπεύθυνο Γ.Ε.ΜΗ. και Εξυπηρέτησης Επιχειρήσεων και τον Υπεύθυνο Συμβουλευτικής Υποστήριξης Επιχειρήσεων.</a:t>
                      </a:r>
                      <a:endParaRPr lang="el-GR" sz="12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lnL w="12700" cap="flat" cmpd="sng" algn="ctr">
                      <a:solidFill>
                        <a:schemeClr val="bg1">
                          <a:lumMod val="65000"/>
                        </a:schemeClr>
                      </a:solidFill>
                      <a:prstDash val="solid"/>
                      <a:round/>
                      <a:headEnd type="none" w="med" len="med"/>
                      <a:tailEnd type="none" w="med" len="med"/>
                    </a:lnL>
                    <a:lnT w="12700" cap="flat" cmpd="sng" algn="ctr">
                      <a:solidFill>
                        <a:schemeClr val="bg1">
                          <a:lumMod val="65000"/>
                        </a:schemeClr>
                      </a:solidFill>
                      <a:prstDash val="solid"/>
                      <a:round/>
                      <a:headEnd type="none" w="med" len="med"/>
                      <a:tailEnd type="none" w="med" len="med"/>
                    </a:lnT>
                  </a:tcPr>
                </a:tc>
                <a:extLst>
                  <a:ext uri="{0D108BD9-81ED-4DB2-BD59-A6C34878D82A}">
                    <a16:rowId xmlns:a16="http://schemas.microsoft.com/office/drawing/2014/main" val="2569695592"/>
                  </a:ext>
                </a:extLst>
              </a:tr>
              <a:tr h="358675">
                <a:tc vMerge="1">
                  <a:txBody>
                    <a:bodyPr/>
                    <a:lstStyle/>
                    <a:p>
                      <a:pPr algn="ctr"/>
                      <a:endParaRPr lang="el-GR" sz="2000" b="1" i="0" u="none" strike="noStrike" dirty="0">
                        <a:solidFill>
                          <a:srgbClr val="000000"/>
                        </a:solidFill>
                        <a:effectLst/>
                        <a:latin typeface="Calibri" panose="020F0502020204030204" pitchFamily="34" charset="0"/>
                      </a:endParaRPr>
                    </a:p>
                  </a:txBody>
                  <a:tcPr marL="4763" marR="4763" marT="47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l-GR" sz="2400" b="0" i="0" u="none" strike="noStrike" dirty="0">
                          <a:solidFill>
                            <a:srgbClr val="000000"/>
                          </a:solidFill>
                          <a:effectLst/>
                          <a:latin typeface="Calibri" panose="020F0502020204030204" pitchFamily="34" charset="0"/>
                        </a:rPr>
                        <a:t>5</a:t>
                      </a:r>
                    </a:p>
                  </a:txBody>
                  <a:tcPr marL="4763" marR="4763" marT="4763"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b"/>
                      <a:r>
                        <a:rPr lang="el-GR" sz="2000" b="1" kern="1200" dirty="0">
                          <a:solidFill>
                            <a:schemeClr val="dk1"/>
                          </a:solidFill>
                          <a:effectLst/>
                          <a:latin typeface="+mn-lt"/>
                          <a:ea typeface="+mn-ea"/>
                          <a:cs typeface="+mn-cs"/>
                        </a:rPr>
                        <a:t>ΟΙΚΟΝΟΜΙΚΟΣ ΕΠΟΠΤΗΣ</a:t>
                      </a:r>
                      <a:endParaRPr lang="el-GR" sz="2400" b="1" i="0" u="none" strike="noStrike" dirty="0">
                        <a:solidFill>
                          <a:srgbClr val="000000"/>
                        </a:solidFill>
                        <a:effectLst/>
                        <a:latin typeface="Calibri" panose="020F0502020204030204" pitchFamily="34"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nSpc>
                          <a:spcPct val="107000"/>
                        </a:lnSpc>
                        <a:spcAft>
                          <a:spcPts val="800"/>
                        </a:spcAft>
                      </a:pPr>
                      <a:r>
                        <a:rPr lang="el-GR" sz="2400" b="1" i="0" u="none" strike="noStrike" kern="1200" dirty="0">
                          <a:solidFill>
                            <a:srgbClr val="000000"/>
                          </a:solidFill>
                          <a:effectLst/>
                          <a:latin typeface="Calibri" panose="020F0502020204030204" pitchFamily="34" charset="0"/>
                          <a:ea typeface="+mn-ea"/>
                          <a:cs typeface="+mn-cs"/>
                        </a:rPr>
                        <a:t>ΧΡΙΣΤΟΠΟΥΛΟΣ ΧΡΗΣΤΟΣ</a:t>
                      </a:r>
                      <a:endParaRPr lang="en-US" sz="2400" b="1" i="0" u="none" strike="noStrike" kern="1200" dirty="0">
                        <a:solidFill>
                          <a:srgbClr val="000000"/>
                        </a:solidFill>
                        <a:effectLst/>
                        <a:latin typeface="Calibri" panose="020F0502020204030204" pitchFamily="34" charset="0"/>
                        <a:ea typeface="+mn-ea"/>
                        <a:cs typeface="+mn-cs"/>
                      </a:endParaRPr>
                    </a:p>
                  </a:txBody>
                  <a:tcPr marL="4763" marR="4763" marT="4763"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444605728"/>
                  </a:ext>
                </a:extLst>
              </a:tr>
              <a:tr h="358675">
                <a:tc vMerge="1">
                  <a:txBody>
                    <a:bodyPr/>
                    <a:lstStyle/>
                    <a:p>
                      <a:pPr algn="ctr"/>
                      <a:endParaRPr lang="el-GR" sz="2000" b="1" i="0" u="none" strike="noStrike" dirty="0">
                        <a:solidFill>
                          <a:srgbClr val="000000"/>
                        </a:solidFill>
                        <a:effectLst/>
                        <a:latin typeface="Calibri" panose="020F0502020204030204" pitchFamily="34" charset="0"/>
                      </a:endParaRPr>
                    </a:p>
                  </a:txBody>
                  <a:tcPr marL="4763" marR="4763" marT="47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gridSpan="3">
                  <a:txBody>
                    <a:bodyPr/>
                    <a:lstStyle/>
                    <a:p>
                      <a:r>
                        <a:rPr lang="el-GR" sz="1600" kern="1200" dirty="0">
                          <a:solidFill>
                            <a:schemeClr val="dk1"/>
                          </a:solidFill>
                          <a:effectLst/>
                          <a:latin typeface="+mn-lt"/>
                          <a:ea typeface="+mn-ea"/>
                          <a:cs typeface="+mn-cs"/>
                        </a:rPr>
                        <a:t>Ο οικονομικός επόπτης:</a:t>
                      </a:r>
                      <a:endParaRPr lang="en-US" sz="1600" kern="1200" dirty="0">
                        <a:solidFill>
                          <a:schemeClr val="dk1"/>
                        </a:solidFill>
                        <a:effectLst/>
                        <a:latin typeface="+mn-lt"/>
                        <a:ea typeface="+mn-ea"/>
                        <a:cs typeface="+mn-cs"/>
                      </a:endParaRPr>
                    </a:p>
                    <a:p>
                      <a:r>
                        <a:rPr lang="el-GR" sz="1600" kern="1200" dirty="0">
                          <a:solidFill>
                            <a:schemeClr val="dk1"/>
                          </a:solidFill>
                          <a:effectLst/>
                          <a:latin typeface="+mn-lt"/>
                          <a:ea typeface="+mn-ea"/>
                          <a:cs typeface="+mn-cs"/>
                        </a:rPr>
                        <a:t>α. εποπτεύει την είσπραξη των πόρων του Επιμελητηρίου για την πληρωμή δαπανών,</a:t>
                      </a:r>
                      <a:endParaRPr lang="en-US" sz="1600" kern="1200" dirty="0">
                        <a:solidFill>
                          <a:schemeClr val="dk1"/>
                        </a:solidFill>
                        <a:effectLst/>
                        <a:latin typeface="+mn-lt"/>
                        <a:ea typeface="+mn-ea"/>
                        <a:cs typeface="+mn-cs"/>
                      </a:endParaRPr>
                    </a:p>
                    <a:p>
                      <a:r>
                        <a:rPr lang="el-GR" sz="1600" kern="1200" dirty="0">
                          <a:solidFill>
                            <a:schemeClr val="dk1"/>
                          </a:solidFill>
                          <a:effectLst/>
                          <a:latin typeface="+mn-lt"/>
                          <a:ea typeface="+mn-ea"/>
                          <a:cs typeface="+mn-cs"/>
                        </a:rPr>
                        <a:t>β. παρακολουθεί την εκτέλεση του προϋπολογισμού και την εν γένει οικονομική κατάσταση και περιουσία του Επιμελητηρίου,</a:t>
                      </a:r>
                      <a:endParaRPr lang="en-US" sz="1600" kern="1200" dirty="0">
                        <a:solidFill>
                          <a:schemeClr val="dk1"/>
                        </a:solidFill>
                        <a:effectLst/>
                        <a:latin typeface="+mn-lt"/>
                        <a:ea typeface="+mn-ea"/>
                        <a:cs typeface="+mn-cs"/>
                      </a:endParaRPr>
                    </a:p>
                    <a:p>
                      <a:r>
                        <a:rPr lang="el-GR" sz="1600" kern="1200" dirty="0">
                          <a:solidFill>
                            <a:schemeClr val="dk1"/>
                          </a:solidFill>
                          <a:effectLst/>
                          <a:latin typeface="+mn-lt"/>
                          <a:ea typeface="+mn-ea"/>
                          <a:cs typeface="+mn-cs"/>
                        </a:rPr>
                        <a:t>γ. υπογράφει μαζί με τον οικονομικό προϊστάμενο όλα τα εντάλματα και τις επιταγές του Επιμελητηρίου,</a:t>
                      </a:r>
                      <a:endParaRPr lang="en-US" sz="1600" kern="1200" dirty="0">
                        <a:solidFill>
                          <a:schemeClr val="dk1"/>
                        </a:solidFill>
                        <a:effectLst/>
                        <a:latin typeface="+mn-lt"/>
                        <a:ea typeface="+mn-ea"/>
                        <a:cs typeface="+mn-cs"/>
                      </a:endParaRPr>
                    </a:p>
                    <a:p>
                      <a:r>
                        <a:rPr lang="el-GR" sz="1600" kern="1200" dirty="0">
                          <a:solidFill>
                            <a:schemeClr val="dk1"/>
                          </a:solidFill>
                          <a:effectLst/>
                          <a:latin typeface="+mn-lt"/>
                          <a:ea typeface="+mn-ea"/>
                          <a:cs typeface="+mn-cs"/>
                        </a:rPr>
                        <a:t>δ. υπογράφει την έκθεση, στην οποία αιτιολογείται</a:t>
                      </a:r>
                      <a:endParaRPr lang="en-US" sz="1600" kern="1200" dirty="0">
                        <a:solidFill>
                          <a:schemeClr val="dk1"/>
                        </a:solidFill>
                        <a:effectLst/>
                        <a:latin typeface="+mn-lt"/>
                        <a:ea typeface="+mn-ea"/>
                        <a:cs typeface="+mn-cs"/>
                      </a:endParaRPr>
                    </a:p>
                    <a:p>
                      <a:r>
                        <a:rPr lang="el-GR" sz="1600" kern="1200" dirty="0">
                          <a:solidFill>
                            <a:schemeClr val="dk1"/>
                          </a:solidFill>
                          <a:effectLst/>
                          <a:latin typeface="+mn-lt"/>
                          <a:ea typeface="+mn-ea"/>
                          <a:cs typeface="+mn-cs"/>
                        </a:rPr>
                        <a:t>κάθε υπέρβαση άνω του 5% από τα προϋπολογισθέντα, κατά το αμέσως προηγούμενο οικονομικό έτος, έσοδα ή έξοδα του Επιμελητηρίου, για την οποία υπάρχουν διαθέσιμα ετήσια οικονομικά στοιχεία,</a:t>
                      </a:r>
                      <a:endParaRPr lang="en-US" sz="1600" kern="1200" dirty="0">
                        <a:solidFill>
                          <a:schemeClr val="dk1"/>
                        </a:solidFill>
                        <a:effectLst/>
                        <a:latin typeface="+mn-lt"/>
                        <a:ea typeface="+mn-ea"/>
                        <a:cs typeface="+mn-cs"/>
                      </a:endParaRPr>
                    </a:p>
                    <a:p>
                      <a:r>
                        <a:rPr lang="el-GR" sz="1600" kern="1200" dirty="0">
                          <a:solidFill>
                            <a:schemeClr val="dk1"/>
                          </a:solidFill>
                          <a:effectLst/>
                          <a:latin typeface="+mn-lt"/>
                          <a:ea typeface="+mn-ea"/>
                          <a:cs typeface="+mn-cs"/>
                        </a:rPr>
                        <a:t>ε. αναπληρώνει νόμιμα τον γενικό γραμματέα σε περίπτωση κωλύματος ή απουσίας του τελευταίου.</a:t>
                      </a:r>
                      <a:endParaRPr lang="el-GR" sz="12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lnL w="12700" cap="flat" cmpd="sng" algn="ctr">
                      <a:solidFill>
                        <a:schemeClr val="bg1">
                          <a:lumMod val="65000"/>
                        </a:schemeClr>
                      </a:solidFill>
                      <a:prstDash val="solid"/>
                      <a:round/>
                      <a:headEnd type="none" w="med" len="med"/>
                      <a:tailEnd type="none" w="med" len="med"/>
                    </a:lnL>
                    <a:lnT w="12700" cap="flat" cmpd="sng" algn="ctr">
                      <a:solidFill>
                        <a:schemeClr val="bg1">
                          <a:lumMod val="65000"/>
                        </a:schemeClr>
                      </a:solidFill>
                      <a:prstDash val="solid"/>
                      <a:round/>
                      <a:headEnd type="none" w="med" len="med"/>
                      <a:tailEnd type="none" w="med" len="med"/>
                    </a:lnT>
                  </a:tcPr>
                </a:tc>
                <a:extLst>
                  <a:ext uri="{0D108BD9-81ED-4DB2-BD59-A6C34878D82A}">
                    <a16:rowId xmlns:a16="http://schemas.microsoft.com/office/drawing/2014/main" val="3589861900"/>
                  </a:ext>
                </a:extLst>
              </a:tr>
              <a:tr h="358675">
                <a:tc vMerge="1">
                  <a:txBody>
                    <a:bodyPr/>
                    <a:lstStyle/>
                    <a:p>
                      <a:pPr algn="ctr"/>
                      <a:endParaRPr lang="el-GR" sz="2000" b="1" i="0" u="none" strike="noStrike" dirty="0">
                        <a:solidFill>
                          <a:srgbClr val="000000"/>
                        </a:solidFill>
                        <a:effectLst/>
                        <a:latin typeface="Calibri" panose="020F0502020204030204" pitchFamily="34" charset="0"/>
                      </a:endParaRPr>
                    </a:p>
                  </a:txBody>
                  <a:tcPr marL="4763" marR="4763" marT="47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l-GR" sz="2400" b="0" i="0" u="none" strike="noStrike" dirty="0">
                          <a:solidFill>
                            <a:srgbClr val="000000"/>
                          </a:solidFill>
                          <a:effectLst/>
                          <a:latin typeface="Calibri" panose="020F0502020204030204" pitchFamily="34" charset="0"/>
                        </a:rPr>
                        <a:t>6</a:t>
                      </a:r>
                    </a:p>
                  </a:txBody>
                  <a:tcPr marL="4763" marR="4763" marT="4763"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b"/>
                      <a:r>
                        <a:rPr lang="el-GR" sz="2000" b="1" kern="1200" dirty="0">
                          <a:solidFill>
                            <a:schemeClr val="dk1"/>
                          </a:solidFill>
                          <a:effectLst/>
                          <a:latin typeface="+mn-lt"/>
                          <a:ea typeface="+mn-ea"/>
                          <a:cs typeface="+mn-cs"/>
                        </a:rPr>
                        <a:t>ΥΠΕΥΘΥΝΟΣ ΓΕΜΗ</a:t>
                      </a:r>
                      <a:endParaRPr lang="el-GR" sz="1600" b="1" i="0" u="none" strike="noStrike" dirty="0">
                        <a:solidFill>
                          <a:srgbClr val="000000"/>
                        </a:solidFill>
                        <a:effectLst/>
                        <a:latin typeface="Calibri" panose="020F0502020204030204" pitchFamily="34"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nSpc>
                          <a:spcPct val="107000"/>
                        </a:lnSpc>
                        <a:spcAft>
                          <a:spcPts val="800"/>
                        </a:spcAft>
                      </a:pPr>
                      <a:r>
                        <a:rPr lang="el-GR" sz="2400" b="1" i="0" u="none" strike="noStrike" kern="1200" dirty="0">
                          <a:solidFill>
                            <a:srgbClr val="000000"/>
                          </a:solidFill>
                          <a:effectLst/>
                          <a:latin typeface="Calibri" panose="020F0502020204030204" pitchFamily="34" charset="0"/>
                          <a:ea typeface="+mn-ea"/>
                          <a:cs typeface="+mn-cs"/>
                        </a:rPr>
                        <a:t>ΔΑΝΙΗΛΙΔΗΣ - ΔΑΝΙΕΛΙΑΝ ΣΤΑΥΡΟΣ</a:t>
                      </a:r>
                      <a:endParaRPr lang="en-US" sz="2400" b="1" i="0" u="none" strike="noStrike" kern="1200" dirty="0">
                        <a:solidFill>
                          <a:srgbClr val="000000"/>
                        </a:solidFill>
                        <a:effectLst/>
                        <a:latin typeface="Calibri" panose="020F0502020204030204" pitchFamily="34" charset="0"/>
                        <a:ea typeface="+mn-ea"/>
                        <a:cs typeface="+mn-cs"/>
                      </a:endParaRPr>
                    </a:p>
                  </a:txBody>
                  <a:tcPr marL="4763" marR="4763" marT="4763"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937595266"/>
                  </a:ext>
                </a:extLst>
              </a:tr>
              <a:tr h="358675">
                <a:tc vMerge="1">
                  <a:txBody>
                    <a:bodyPr/>
                    <a:lstStyle/>
                    <a:p>
                      <a:pPr algn="ctr"/>
                      <a:endParaRPr lang="el-GR" sz="2000" b="1" i="0" u="none" strike="noStrike" dirty="0">
                        <a:solidFill>
                          <a:srgbClr val="000000"/>
                        </a:solidFill>
                        <a:effectLst/>
                        <a:latin typeface="Calibri" panose="020F0502020204030204" pitchFamily="34" charset="0"/>
                      </a:endParaRPr>
                    </a:p>
                  </a:txBody>
                  <a:tcPr marL="4763" marR="4763" marT="47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gridSpan="3">
                  <a:txBody>
                    <a:bodyPr/>
                    <a:lstStyle/>
                    <a:p>
                      <a:r>
                        <a:rPr lang="el-GR" sz="1600" kern="1200" dirty="0">
                          <a:solidFill>
                            <a:schemeClr val="dk1"/>
                          </a:solidFill>
                          <a:effectLst/>
                          <a:latin typeface="+mn-lt"/>
                          <a:ea typeface="+mn-ea"/>
                          <a:cs typeface="+mn-cs"/>
                        </a:rPr>
                        <a:t>Ο Υπεύθυνος Γ.Ε.ΜΗ. και Εξυπηρέτησης Επιχειρήσεων είναι αρμόδιος για την εύρυθμη λειτουργία των οργανικών μονάδων Γ.Ε.ΜΗ., Υ.Μ.Σ. και Κ.Υ.ΕΠΙΧ. του Επιμελητηρίου. Ειδικότερα:</a:t>
                      </a:r>
                      <a:endParaRPr lang="en-US" sz="1600" kern="1200" dirty="0">
                        <a:solidFill>
                          <a:schemeClr val="dk1"/>
                        </a:solidFill>
                        <a:effectLst/>
                        <a:latin typeface="+mn-lt"/>
                        <a:ea typeface="+mn-ea"/>
                        <a:cs typeface="+mn-cs"/>
                      </a:endParaRPr>
                    </a:p>
                    <a:p>
                      <a:r>
                        <a:rPr lang="el-GR" sz="1600" kern="1200" dirty="0">
                          <a:solidFill>
                            <a:schemeClr val="dk1"/>
                          </a:solidFill>
                          <a:effectLst/>
                          <a:latin typeface="+mn-lt"/>
                          <a:ea typeface="+mn-ea"/>
                          <a:cs typeface="+mn-cs"/>
                        </a:rPr>
                        <a:t>α. διαβιβάζει στα αρμόδια όργανα προτάσεις για τη βελτίωση του σχετικού νομοθετικού πλαισίου αυτού και την ολοκλήρωση του θεσμικού πλαισίου των Κ.Υ.ΕΠΙΧ., σε συνεργασία με τους προϊστάμενους των οικείων οργανικών μονάδων του Επιμελητηρίου,</a:t>
                      </a:r>
                      <a:endParaRPr lang="en-US" sz="1600" kern="1200" dirty="0">
                        <a:solidFill>
                          <a:schemeClr val="dk1"/>
                        </a:solidFill>
                        <a:effectLst/>
                        <a:latin typeface="+mn-lt"/>
                        <a:ea typeface="+mn-ea"/>
                        <a:cs typeface="+mn-cs"/>
                      </a:endParaRPr>
                    </a:p>
                    <a:p>
                      <a:r>
                        <a:rPr lang="el-GR" sz="1600" kern="1200" dirty="0">
                          <a:solidFill>
                            <a:schemeClr val="dk1"/>
                          </a:solidFill>
                          <a:effectLst/>
                          <a:latin typeface="+mn-lt"/>
                          <a:ea typeface="+mn-ea"/>
                          <a:cs typeface="+mn-cs"/>
                        </a:rPr>
                        <a:t>β. παρακολουθεί και μεριμνά για την τήρηση των προθεσμιών που ορίζει ο νόμος σχετικά με την καταχώρηση και τη δημοσίευση πράξεων στο Γ.Ε.ΜΗ.,</a:t>
                      </a:r>
                      <a:endParaRPr lang="en-US" sz="1600" kern="1200" dirty="0">
                        <a:solidFill>
                          <a:schemeClr val="dk1"/>
                        </a:solidFill>
                        <a:effectLst/>
                        <a:latin typeface="+mn-lt"/>
                        <a:ea typeface="+mn-ea"/>
                        <a:cs typeface="+mn-cs"/>
                      </a:endParaRPr>
                    </a:p>
                    <a:p>
                      <a:r>
                        <a:rPr lang="el-GR" sz="1600" kern="1200" dirty="0">
                          <a:solidFill>
                            <a:schemeClr val="dk1"/>
                          </a:solidFill>
                          <a:effectLst/>
                          <a:latin typeface="+mn-lt"/>
                          <a:ea typeface="+mn-ea"/>
                          <a:cs typeface="+mn-cs"/>
                        </a:rPr>
                        <a:t>γ. μεριμνά για τη συμμετοχή των υπαλλήλων των οργανικών μονάδων σε σχετικά εκπαιδευτικά προγράμματα, καθώς και την επαρκή στελέχωση αυτής, σύμφωνα με τις εισηγήσεις των προϊσταμένων των οικείων οργανικών μονάδων,</a:t>
                      </a:r>
                      <a:endParaRPr lang="en-US" sz="1600" kern="1200" dirty="0">
                        <a:solidFill>
                          <a:schemeClr val="dk1"/>
                        </a:solidFill>
                        <a:effectLst/>
                        <a:latin typeface="+mn-lt"/>
                        <a:ea typeface="+mn-ea"/>
                        <a:cs typeface="+mn-cs"/>
                      </a:endParaRPr>
                    </a:p>
                    <a:p>
                      <a:r>
                        <a:rPr lang="el-GR" sz="1600" kern="1200" dirty="0">
                          <a:solidFill>
                            <a:schemeClr val="dk1"/>
                          </a:solidFill>
                          <a:effectLst/>
                          <a:latin typeface="+mn-lt"/>
                          <a:ea typeface="+mn-ea"/>
                          <a:cs typeface="+mn-cs"/>
                        </a:rPr>
                        <a:t>δ. εποπτεύει την απρόσκοπτη εφαρμογή των τεχνικών αλλαγών στα πληροφοριακά συστήματα του Γ.Ε.ΜΗ. από τις οργανικές μονάδες Γ.Ε.ΜΗ., Υ.Μ.Σ. και Κ.Υ.ΕΠΙΧ..</a:t>
                      </a:r>
                      <a:endParaRPr lang="en-US" sz="1600" kern="1200" dirty="0">
                        <a:solidFill>
                          <a:schemeClr val="dk1"/>
                        </a:solidFill>
                        <a:effectLst/>
                        <a:latin typeface="+mn-lt"/>
                        <a:ea typeface="+mn-ea"/>
                        <a:cs typeface="+mn-cs"/>
                      </a:endParaRPr>
                    </a:p>
                  </a:txBody>
                  <a:tcPr marL="4763" marR="4763" marT="4763"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hMerge="1">
                  <a:txBody>
                    <a:bodyPr/>
                    <a:lstStyle/>
                    <a:p>
                      <a:pPr algn="ctr" fontAlgn="b"/>
                      <a:endParaRPr lang="el-GR" sz="2400" b="0" i="0" u="none" strike="noStrike" dirty="0">
                        <a:solidFill>
                          <a:srgbClr val="000000"/>
                        </a:solidFill>
                        <a:effectLst/>
                        <a:latin typeface="Calibri" panose="020F0502020204030204" pitchFamily="34"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hMerge="1">
                  <a:txBody>
                    <a:bodyPr/>
                    <a:lstStyle/>
                    <a:p>
                      <a:pPr>
                        <a:lnSpc>
                          <a:spcPct val="107000"/>
                        </a:lnSpc>
                        <a:spcAft>
                          <a:spcPts val="800"/>
                        </a:spcAf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763" marR="4763" marT="4763"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534948483"/>
                  </a:ext>
                </a:extLst>
              </a:tr>
              <a:tr h="358675">
                <a:tc vMerge="1">
                  <a:txBody>
                    <a:bodyPr/>
                    <a:lstStyle/>
                    <a:p>
                      <a:pPr algn="ctr"/>
                      <a:endParaRPr lang="el-GR" sz="2000" b="1" i="0" u="none" strike="noStrike" dirty="0">
                        <a:solidFill>
                          <a:srgbClr val="000000"/>
                        </a:solidFill>
                        <a:effectLst/>
                        <a:latin typeface="Calibri" panose="020F0502020204030204" pitchFamily="34" charset="0"/>
                      </a:endParaRPr>
                    </a:p>
                  </a:txBody>
                  <a:tcPr marL="4763" marR="4763" marT="4763" marB="0" vert="vert27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l-GR" sz="2400" b="0" i="0" u="none" strike="noStrike" dirty="0">
                          <a:solidFill>
                            <a:srgbClr val="000000"/>
                          </a:solidFill>
                          <a:effectLst/>
                          <a:latin typeface="Calibri" panose="020F0502020204030204" pitchFamily="34" charset="0"/>
                        </a:rPr>
                        <a:t>7</a:t>
                      </a:r>
                    </a:p>
                  </a:txBody>
                  <a:tcPr marL="4763" marR="4763" marT="4763"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b"/>
                      <a:r>
                        <a:rPr lang="el-GR" sz="2000" b="1" kern="1200" dirty="0">
                          <a:solidFill>
                            <a:schemeClr val="dk1"/>
                          </a:solidFill>
                          <a:effectLst/>
                          <a:latin typeface="+mn-lt"/>
                          <a:ea typeface="+mn-ea"/>
                          <a:cs typeface="+mn-cs"/>
                        </a:rPr>
                        <a:t>ΥΠΕΥΘΥΝΟΣ ΣΥΜΒΟΥΛΕΥΤΙΚΗΣ</a:t>
                      </a:r>
                      <a:endParaRPr lang="el-GR" sz="1600" b="1" i="0" u="none" strike="noStrike" dirty="0">
                        <a:solidFill>
                          <a:srgbClr val="000000"/>
                        </a:solidFill>
                        <a:effectLst/>
                        <a:latin typeface="Calibri" panose="020F0502020204030204" pitchFamily="34"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nSpc>
                          <a:spcPct val="107000"/>
                        </a:lnSpc>
                        <a:spcAft>
                          <a:spcPts val="800"/>
                        </a:spcAft>
                      </a:pPr>
                      <a:r>
                        <a:rPr lang="el-GR" sz="2400" b="1" i="0" u="none" strike="noStrike" kern="1200" dirty="0">
                          <a:solidFill>
                            <a:srgbClr val="000000"/>
                          </a:solidFill>
                          <a:effectLst/>
                          <a:latin typeface="Calibri" panose="020F0502020204030204" pitchFamily="34" charset="0"/>
                          <a:ea typeface="+mn-ea"/>
                          <a:cs typeface="+mn-cs"/>
                        </a:rPr>
                        <a:t>ΚΑΡΝΑΡΟΣ ΑΝΑΣΤΑΣΙΟΣ</a:t>
                      </a:r>
                      <a:endParaRPr lang="en-US" sz="2400" b="1" i="0" u="none" strike="noStrike" kern="1200" dirty="0">
                        <a:solidFill>
                          <a:srgbClr val="000000"/>
                        </a:solidFill>
                        <a:effectLst/>
                        <a:latin typeface="Calibri" panose="020F0502020204030204" pitchFamily="34" charset="0"/>
                        <a:ea typeface="+mn-ea"/>
                        <a:cs typeface="+mn-cs"/>
                      </a:endParaRPr>
                    </a:p>
                  </a:txBody>
                  <a:tcPr marL="4763" marR="4763" marT="4763"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058489384"/>
                  </a:ext>
                </a:extLst>
              </a:tr>
              <a:tr h="358675">
                <a:tc vMerge="1">
                  <a:txBody>
                    <a:bodyPr/>
                    <a:lstStyle/>
                    <a:p>
                      <a:pPr algn="ctr"/>
                      <a:endParaRPr lang="el-GR" sz="2000" b="1" i="0" u="none" strike="noStrike" dirty="0">
                        <a:solidFill>
                          <a:srgbClr val="000000"/>
                        </a:solidFill>
                        <a:effectLst/>
                        <a:latin typeface="Calibri" panose="020F0502020204030204" pitchFamily="34" charset="0"/>
                      </a:endParaRPr>
                    </a:p>
                  </a:txBody>
                  <a:tcPr marL="4763" marR="4763" marT="4763" marB="0" vert="vert27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gridSpan="3">
                  <a:txBody>
                    <a:bodyPr/>
                    <a:lstStyle/>
                    <a:p>
                      <a:r>
                        <a:rPr lang="el-GR" sz="1600" kern="1200" dirty="0">
                          <a:solidFill>
                            <a:schemeClr val="dk1"/>
                          </a:solidFill>
                          <a:effectLst/>
                          <a:latin typeface="+mn-lt"/>
                          <a:ea typeface="+mn-ea"/>
                          <a:cs typeface="+mn-cs"/>
                        </a:rPr>
                        <a:t>Ο Υπεύθυνος Συμβουλευτικής Υποστήριξης Επιχειρήσεων είναι αρμόδιος για το σχεδιασμό και την υλοποίηση δράσεων του Επιμελητηρίου που αποσκοπούν στην ενίσχυση της ανταγωνιστικότητας των μελών του σε εθνικό, ευρωπαϊκό και διεθνές επίπεδο. Ειδικότερα:</a:t>
                      </a:r>
                      <a:endParaRPr lang="en-US" sz="1600" kern="1200" dirty="0">
                        <a:solidFill>
                          <a:schemeClr val="dk1"/>
                        </a:solidFill>
                        <a:effectLst/>
                        <a:latin typeface="+mn-lt"/>
                        <a:ea typeface="+mn-ea"/>
                        <a:cs typeface="+mn-cs"/>
                      </a:endParaRPr>
                    </a:p>
                    <a:p>
                      <a:r>
                        <a:rPr lang="el-GR" sz="1600" kern="1200" dirty="0">
                          <a:solidFill>
                            <a:schemeClr val="dk1"/>
                          </a:solidFill>
                          <a:effectLst/>
                          <a:latin typeface="+mn-lt"/>
                          <a:ea typeface="+mn-ea"/>
                          <a:cs typeface="+mn-cs"/>
                        </a:rPr>
                        <a:t>α. μεριμνά για την τακτική και έγκαιρη ενημέρωση των μελών του Επιμελητηρίου σχετικά με διεθνείς εκθέσεις που άπτονται των δραστηριοτήτων τους και συντονίζει τη συμμετοχή τους σε αυτές,</a:t>
                      </a:r>
                      <a:endParaRPr lang="en-US" sz="1600" kern="1200" dirty="0">
                        <a:solidFill>
                          <a:schemeClr val="dk1"/>
                        </a:solidFill>
                        <a:effectLst/>
                        <a:latin typeface="+mn-lt"/>
                        <a:ea typeface="+mn-ea"/>
                        <a:cs typeface="+mn-cs"/>
                      </a:endParaRPr>
                    </a:p>
                    <a:p>
                      <a:r>
                        <a:rPr lang="el-GR" sz="1600" kern="1200" dirty="0">
                          <a:solidFill>
                            <a:schemeClr val="dk1"/>
                          </a:solidFill>
                          <a:effectLst/>
                          <a:latin typeface="+mn-lt"/>
                          <a:ea typeface="+mn-ea"/>
                          <a:cs typeface="+mn-cs"/>
                        </a:rPr>
                        <a:t>β. επιμελείται, σε συνεργασία με τους προϊσταμένους των αρμόδιων οργανικών μονάδων, της διοργάνωσης ενημερωτικών συνεδρίων και ημερίδων με αντικείμενο το θεσμικό πλαίσιο που διέπει όλα τα στάδια του κύκλου ζωής μιας επιχείρησης, ευκαιρίες ιδιωτικής ή δημόσιας χρηματοδότησης, καθώς και δυνατότητες λειτουργικής αναβάθμισης μιας εταιρίας,</a:t>
                      </a:r>
                      <a:endParaRPr lang="en-US" sz="1600" kern="1200" dirty="0">
                        <a:solidFill>
                          <a:schemeClr val="dk1"/>
                        </a:solidFill>
                        <a:effectLst/>
                        <a:latin typeface="+mn-lt"/>
                        <a:ea typeface="+mn-ea"/>
                        <a:cs typeface="+mn-cs"/>
                      </a:endParaRPr>
                    </a:p>
                    <a:p>
                      <a:r>
                        <a:rPr lang="el-GR" sz="1600" kern="1200" dirty="0">
                          <a:solidFill>
                            <a:schemeClr val="dk1"/>
                          </a:solidFill>
                          <a:effectLst/>
                          <a:latin typeface="+mn-lt"/>
                          <a:ea typeface="+mn-ea"/>
                          <a:cs typeface="+mn-cs"/>
                        </a:rPr>
                        <a:t>γ. έχει τη γενική εποπτεία των εκδόσεων του Επιμελητηρίου.</a:t>
                      </a:r>
                    </a:p>
                  </a:txBody>
                  <a:tcPr marL="4763" marR="4763" marT="4763"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hMerge="1">
                  <a:txBody>
                    <a:bodyPr/>
                    <a:lstStyle/>
                    <a:p>
                      <a:pPr algn="ctr" fontAlgn="b"/>
                      <a:endParaRPr lang="el-GR" sz="2400" b="0" i="0" u="none" strike="noStrike" dirty="0">
                        <a:solidFill>
                          <a:srgbClr val="000000"/>
                        </a:solidFill>
                        <a:effectLst/>
                        <a:latin typeface="Calibri" panose="020F0502020204030204" pitchFamily="34"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hMerge="1">
                  <a:txBody>
                    <a:bodyPr/>
                    <a:lstStyle/>
                    <a:p>
                      <a:pPr>
                        <a:lnSpc>
                          <a:spcPct val="107000"/>
                        </a:lnSpc>
                        <a:spcAft>
                          <a:spcPts val="800"/>
                        </a:spcAf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763" marR="4763" marT="4763"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676790649"/>
                  </a:ext>
                </a:extLst>
              </a:tr>
            </a:tbl>
          </a:graphicData>
        </a:graphic>
      </p:graphicFrame>
      <p:sp>
        <p:nvSpPr>
          <p:cNvPr id="3" name="Θέση αριθμού διαφάνειας 2">
            <a:extLst>
              <a:ext uri="{FF2B5EF4-FFF2-40B4-BE49-F238E27FC236}">
                <a16:creationId xmlns:a16="http://schemas.microsoft.com/office/drawing/2014/main" id="{5504468E-8766-46A4-868D-AC6A3B50EDD9}"/>
              </a:ext>
            </a:extLst>
          </p:cNvPr>
          <p:cNvSpPr>
            <a:spLocks noGrp="1"/>
          </p:cNvSpPr>
          <p:nvPr>
            <p:ph type="sldNum" sz="quarter" idx="7"/>
          </p:nvPr>
        </p:nvSpPr>
        <p:spPr>
          <a:xfrm>
            <a:off x="14464286" y="10124743"/>
            <a:ext cx="4277320" cy="569325"/>
          </a:xfrm>
        </p:spPr>
        <p:txBody>
          <a:bodyPr/>
          <a:lstStyle/>
          <a:p>
            <a:fld id="{B6F15528-21DE-4FAA-801E-634DDDAF4B2B}" type="slidenum">
              <a:rPr lang="el-GR" smtClean="0"/>
              <a:t>14</a:t>
            </a:fld>
            <a:endParaRPr lang="el-GR" dirty="0"/>
          </a:p>
        </p:txBody>
      </p:sp>
    </p:spTree>
    <p:extLst>
      <p:ext uri="{BB962C8B-B14F-4D97-AF65-F5344CB8AC3E}">
        <p14:creationId xmlns:p14="http://schemas.microsoft.com/office/powerpoint/2010/main" val="1581509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BEA8B5-FCF8-7FEF-7EB0-64F780969179}"/>
            </a:ext>
          </a:extLst>
        </p:cNvPr>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5F23CD77-91C8-99A1-1910-99727C48D995}"/>
              </a:ext>
            </a:extLst>
          </p:cNvPr>
          <p:cNvGraphicFramePr>
            <a:graphicFrameLocks noGrp="1"/>
          </p:cNvGraphicFramePr>
          <p:nvPr>
            <p:extLst>
              <p:ext uri="{D42A27DB-BD31-4B8C-83A1-F6EECF244321}">
                <p14:modId xmlns:p14="http://schemas.microsoft.com/office/powerpoint/2010/main" val="117768289"/>
              </p:ext>
            </p:extLst>
          </p:nvPr>
        </p:nvGraphicFramePr>
        <p:xfrm>
          <a:off x="742156" y="469900"/>
          <a:ext cx="17144998" cy="9090601"/>
        </p:xfrm>
        <a:graphic>
          <a:graphicData uri="http://schemas.openxmlformats.org/drawingml/2006/table">
            <a:tbl>
              <a:tblPr>
                <a:tableStyleId>{5C22544A-7EE6-4342-B048-85BDC9FD1C3A}</a:tableStyleId>
              </a:tblPr>
              <a:tblGrid>
                <a:gridCol w="2857500">
                  <a:extLst>
                    <a:ext uri="{9D8B030D-6E8A-4147-A177-3AD203B41FA5}">
                      <a16:colId xmlns:a16="http://schemas.microsoft.com/office/drawing/2014/main" val="1734176469"/>
                    </a:ext>
                  </a:extLst>
                </a:gridCol>
                <a:gridCol w="952499">
                  <a:extLst>
                    <a:ext uri="{9D8B030D-6E8A-4147-A177-3AD203B41FA5}">
                      <a16:colId xmlns:a16="http://schemas.microsoft.com/office/drawing/2014/main" val="2552197842"/>
                    </a:ext>
                  </a:extLst>
                </a:gridCol>
                <a:gridCol w="4762500">
                  <a:extLst>
                    <a:ext uri="{9D8B030D-6E8A-4147-A177-3AD203B41FA5}">
                      <a16:colId xmlns:a16="http://schemas.microsoft.com/office/drawing/2014/main" val="3801079791"/>
                    </a:ext>
                  </a:extLst>
                </a:gridCol>
                <a:gridCol w="8572499">
                  <a:extLst>
                    <a:ext uri="{9D8B030D-6E8A-4147-A177-3AD203B41FA5}">
                      <a16:colId xmlns:a16="http://schemas.microsoft.com/office/drawing/2014/main" val="2086754951"/>
                    </a:ext>
                  </a:extLst>
                </a:gridCol>
              </a:tblGrid>
              <a:tr h="426751">
                <a:tc gridSpan="4">
                  <a:txBody>
                    <a:bodyPr/>
                    <a:lstStyle/>
                    <a:p>
                      <a:pPr algn="ctr"/>
                      <a:r>
                        <a:rPr lang="el-GR" sz="2800" b="1" kern="1200" dirty="0">
                          <a:solidFill>
                            <a:schemeClr val="dk1"/>
                          </a:solidFill>
                          <a:effectLst/>
                          <a:latin typeface="+mn-lt"/>
                          <a:ea typeface="+mn-ea"/>
                          <a:cs typeface="+mn-cs"/>
                        </a:rPr>
                        <a:t>ΑΝΑΛΥΤΙΚΑ</a:t>
                      </a:r>
                    </a:p>
                    <a:p>
                      <a:pPr algn="ctr"/>
                      <a:r>
                        <a:rPr lang="el-GR" sz="2800" b="1" kern="1200" dirty="0">
                          <a:solidFill>
                            <a:schemeClr val="dk1"/>
                          </a:solidFill>
                          <a:effectLst/>
                          <a:latin typeface="+mn-lt"/>
                          <a:ea typeface="+mn-ea"/>
                          <a:cs typeface="+mn-cs"/>
                        </a:rPr>
                        <a:t>Λειτουργία και αρμοδιότητες σύμφωνα με το ν.</a:t>
                      </a:r>
                      <a:r>
                        <a:rPr lang="el-GR" sz="2800" kern="1200" dirty="0">
                          <a:solidFill>
                            <a:schemeClr val="dk1"/>
                          </a:solidFill>
                          <a:effectLst/>
                          <a:latin typeface="+mn-lt"/>
                          <a:ea typeface="+mn-ea"/>
                          <a:cs typeface="+mn-cs"/>
                        </a:rPr>
                        <a:t> </a:t>
                      </a:r>
                      <a:r>
                        <a:rPr lang="el-GR" sz="2800" b="1" kern="1200" dirty="0">
                          <a:solidFill>
                            <a:schemeClr val="dk1"/>
                          </a:solidFill>
                          <a:effectLst/>
                          <a:latin typeface="+mn-lt"/>
                          <a:ea typeface="+mn-ea"/>
                          <a:cs typeface="+mn-cs"/>
                        </a:rPr>
                        <a:t>4497/2017, όπως τροποποιήθηκε και ισχύει.</a:t>
                      </a:r>
                      <a:endParaRPr lang="en-US" sz="2400" kern="1200" dirty="0">
                        <a:solidFill>
                          <a:schemeClr val="dk1"/>
                        </a:solidFill>
                        <a:effectLst/>
                        <a:latin typeface="+mn-lt"/>
                        <a:ea typeface="+mn-ea"/>
                        <a:cs typeface="+mn-cs"/>
                      </a:endParaRPr>
                    </a:p>
                  </a:txBody>
                  <a:tcPr marL="4763" marR="4763" marT="47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2"/>
                    </a:solidFill>
                  </a:tcPr>
                </a:tc>
                <a:tc hMerge="1">
                  <a:txBody>
                    <a:bodyPr/>
                    <a:lstStyle/>
                    <a:p>
                      <a:endParaRPr lang="en-US"/>
                    </a:p>
                  </a:txBody>
                  <a:tcPr>
                    <a:lnL w="12700" cap="flat" cmpd="sng" algn="ctr">
                      <a:solidFill>
                        <a:schemeClr val="bg1">
                          <a:lumMod val="65000"/>
                        </a:schemeClr>
                      </a:solidFill>
                      <a:prstDash val="solid"/>
                      <a:round/>
                      <a:headEnd type="none" w="med" len="med"/>
                      <a:tailEnd type="none" w="med" len="med"/>
                    </a:lnL>
                  </a:tcPr>
                </a:tc>
                <a:tc hMerge="1">
                  <a:txBody>
                    <a:bodyPr/>
                    <a:lstStyle/>
                    <a:p>
                      <a:endParaRPr lang="en-US"/>
                    </a:p>
                  </a:txBody>
                  <a:tcPr/>
                </a:tc>
                <a:tc hMerge="1">
                  <a:txBody>
                    <a:bodyPr/>
                    <a:lstStyle/>
                    <a:p>
                      <a:endParaRPr lang="en-US"/>
                    </a:p>
                  </a:txBody>
                  <a:tcPr>
                    <a:lnL w="12700" cap="flat" cmpd="sng" algn="ctr">
                      <a:solidFill>
                        <a:schemeClr val="bg1">
                          <a:lumMod val="65000"/>
                        </a:schemeClr>
                      </a:solidFill>
                      <a:prstDash val="solid"/>
                      <a:round/>
                      <a:headEnd type="none" w="med" len="med"/>
                      <a:tailEnd type="none" w="med" len="med"/>
                    </a:lnL>
                  </a:tcPr>
                </a:tc>
                <a:extLst>
                  <a:ext uri="{0D108BD9-81ED-4DB2-BD59-A6C34878D82A}">
                    <a16:rowId xmlns:a16="http://schemas.microsoft.com/office/drawing/2014/main" val="1661391081"/>
                  </a:ext>
                </a:extLst>
              </a:tr>
              <a:tr h="359573">
                <a:tc>
                  <a:txBody>
                    <a:bodyPr/>
                    <a:lstStyle/>
                    <a:p>
                      <a:pPr algn="ctr" fontAlgn="b"/>
                      <a:r>
                        <a:rPr lang="el-GR" sz="2400" b="1" i="0" u="none" strike="noStrike" dirty="0">
                          <a:solidFill>
                            <a:srgbClr val="000000"/>
                          </a:solidFill>
                          <a:effectLst/>
                          <a:latin typeface="Calibri" panose="020F0502020204030204" pitchFamily="34" charset="0"/>
                        </a:rPr>
                        <a:t>ΤΟΜΕΑΣ</a:t>
                      </a:r>
                    </a:p>
                  </a:txBody>
                  <a:tcPr marL="4763" marR="4763" marT="4763"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l-GR" sz="2400" b="1" i="0" u="none" strike="noStrike" dirty="0">
                          <a:solidFill>
                            <a:srgbClr val="000000"/>
                          </a:solidFill>
                          <a:effectLst/>
                          <a:latin typeface="Calibri" panose="020F0502020204030204" pitchFamily="34" charset="0"/>
                        </a:rPr>
                        <a:t>ΑΑ</a:t>
                      </a:r>
                    </a:p>
                  </a:txBody>
                  <a:tcPr marL="4763" marR="4763" marT="4763"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l-GR" sz="2800" b="1" kern="1200" dirty="0">
                          <a:solidFill>
                            <a:schemeClr val="dk1"/>
                          </a:solidFill>
                          <a:effectLst/>
                          <a:latin typeface="+mn-lt"/>
                          <a:ea typeface="+mn-ea"/>
                          <a:cs typeface="+mn-cs"/>
                        </a:rPr>
                        <a:t>ΙΔΙΟΤΗΤΑ</a:t>
                      </a:r>
                      <a:endParaRPr lang="el-GR" sz="2400" b="1" i="0" u="none" strike="noStrike" dirty="0">
                        <a:solidFill>
                          <a:srgbClr val="000000"/>
                        </a:solidFill>
                        <a:effectLst/>
                        <a:latin typeface="Calibri" panose="020F0502020204030204" pitchFamily="34" charset="0"/>
                      </a:endParaRPr>
                    </a:p>
                  </a:txBody>
                  <a:tcPr marL="4763" marR="4763" marT="4763"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l-GR" sz="2800" b="1" kern="1200" dirty="0">
                          <a:solidFill>
                            <a:schemeClr val="dk1"/>
                          </a:solidFill>
                          <a:effectLst/>
                          <a:latin typeface="+mn-lt"/>
                          <a:ea typeface="+mn-ea"/>
                          <a:cs typeface="+mn-cs"/>
                        </a:rPr>
                        <a:t>ΟΝΟΜΑΤΕΠΩΝΥΜΟ</a:t>
                      </a:r>
                      <a:r>
                        <a:rPr lang="en-US" sz="2400" u="none" strike="noStrike" dirty="0">
                          <a:effectLst/>
                        </a:rPr>
                        <a:t> </a:t>
                      </a:r>
                      <a:endParaRPr lang="el-GR" sz="2400" b="1" i="0" u="none" strike="noStrike" dirty="0">
                        <a:solidFill>
                          <a:srgbClr val="000000"/>
                        </a:solidFill>
                        <a:effectLst/>
                        <a:latin typeface="Calibri" panose="020F0502020204030204" pitchFamily="34" charset="0"/>
                      </a:endParaRPr>
                    </a:p>
                  </a:txBody>
                  <a:tcPr marL="4763" marR="4763" marT="4763"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604947502"/>
                  </a:ext>
                </a:extLst>
              </a:tr>
              <a:tr h="358675">
                <a:tc rowSpan="8">
                  <a:txBody>
                    <a:bodyPr/>
                    <a:lstStyle/>
                    <a:p>
                      <a:pPr algn="ctr"/>
                      <a:r>
                        <a:rPr lang="el-GR" sz="2000" b="1" kern="1200" dirty="0">
                          <a:solidFill>
                            <a:schemeClr val="dk1"/>
                          </a:solidFill>
                          <a:effectLst/>
                          <a:latin typeface="+mn-lt"/>
                          <a:ea typeface="+mn-ea"/>
                          <a:cs typeface="+mn-cs"/>
                        </a:rPr>
                        <a:t>Γ.Σ. ΚΕΕΕ</a:t>
                      </a:r>
                      <a:endParaRPr lang="en-US" sz="2000" kern="1200" dirty="0">
                        <a:solidFill>
                          <a:schemeClr val="dk1"/>
                        </a:solidFill>
                        <a:effectLst/>
                        <a:latin typeface="+mn-lt"/>
                        <a:ea typeface="+mn-ea"/>
                        <a:cs typeface="+mn-cs"/>
                      </a:endParaRPr>
                    </a:p>
                  </a:txBody>
                  <a:tcPr marL="4763" marR="4763" marT="47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l-GR" sz="2000" b="0" i="0" u="none" strike="noStrike" dirty="0">
                          <a:solidFill>
                            <a:srgbClr val="000000"/>
                          </a:solidFill>
                          <a:effectLst/>
                          <a:latin typeface="Calibri" panose="020F0502020204030204" pitchFamily="34" charset="0"/>
                        </a:rPr>
                        <a:t>1</a:t>
                      </a:r>
                    </a:p>
                  </a:txBody>
                  <a:tcPr marL="4763" marR="4763" marT="4763"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just">
                        <a:lnSpc>
                          <a:spcPct val="107000"/>
                        </a:lnSpc>
                        <a:spcAft>
                          <a:spcPts val="800"/>
                        </a:spcAft>
                      </a:pPr>
                      <a:r>
                        <a:rPr lang="el-GR" sz="2000" b="1" dirty="0">
                          <a:effectLst/>
                          <a:latin typeface="Calibri" panose="020F0502020204030204" pitchFamily="34" charset="0"/>
                          <a:ea typeface="Calibri" panose="020F0502020204030204" pitchFamily="34" charset="0"/>
                          <a:cs typeface="Times New Roman" panose="02020603050405020304" pitchFamily="18" charset="0"/>
                        </a:rPr>
                        <a:t>ΤΑΚΤΙΚΟ ΜΕΛΟΣ</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l-GR" sz="2400" b="1" i="0" u="none" strike="noStrike" dirty="0">
                          <a:solidFill>
                            <a:srgbClr val="000000"/>
                          </a:solidFill>
                          <a:effectLst/>
                          <a:latin typeface="Calibri" panose="020F0502020204030204" pitchFamily="34" charset="0"/>
                        </a:rPr>
                        <a:t>ΛΕΒΕΝΤΗΣ ΚΩΣΤΑΣ</a:t>
                      </a:r>
                    </a:p>
                  </a:txBody>
                  <a:tcPr marL="4763" marR="4763" marT="4763"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604513595"/>
                  </a:ext>
                </a:extLst>
              </a:tr>
              <a:tr h="358675">
                <a:tc vMerge="1">
                  <a:txBody>
                    <a:bodyPr/>
                    <a:lstStyle/>
                    <a:p>
                      <a:pPr algn="ctr"/>
                      <a:endParaRPr lang="en-US" sz="2000" kern="1200" dirty="0">
                        <a:solidFill>
                          <a:schemeClr val="dk1"/>
                        </a:solidFill>
                        <a:effectLst/>
                        <a:latin typeface="+mn-lt"/>
                        <a:ea typeface="+mn-ea"/>
                        <a:cs typeface="+mn-cs"/>
                      </a:endParaRPr>
                    </a:p>
                  </a:txBody>
                  <a:tcPr marL="4763" marR="4763" marT="47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l-GR" sz="2000" b="0" i="0" u="none" strike="noStrike" dirty="0">
                          <a:solidFill>
                            <a:srgbClr val="000000"/>
                          </a:solidFill>
                          <a:effectLst/>
                          <a:latin typeface="Calibri" panose="020F0502020204030204" pitchFamily="34" charset="0"/>
                        </a:rPr>
                        <a:t>2</a:t>
                      </a:r>
                    </a:p>
                  </a:txBody>
                  <a:tcPr marL="4763" marR="4763" marT="4763"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just">
                        <a:lnSpc>
                          <a:spcPct val="107000"/>
                        </a:lnSpc>
                        <a:spcAft>
                          <a:spcPts val="800"/>
                        </a:spcAft>
                      </a:pPr>
                      <a:r>
                        <a:rPr lang="el-GR" sz="2000" dirty="0">
                          <a:effectLst/>
                          <a:latin typeface="Calibri" panose="020F0502020204030204" pitchFamily="34" charset="0"/>
                          <a:ea typeface="Calibri" panose="020F0502020204030204" pitchFamily="34" charset="0"/>
                          <a:cs typeface="Times New Roman" panose="02020603050405020304" pitchFamily="18" charset="0"/>
                        </a:rPr>
                        <a:t>ΑΝΑΠΛΗΡΩΤΗΣ</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l-GR" sz="2400" b="1" i="0" u="none" strike="noStrike" dirty="0">
                          <a:solidFill>
                            <a:srgbClr val="000000"/>
                          </a:solidFill>
                          <a:effectLst/>
                          <a:latin typeface="Calibri" panose="020F0502020204030204" pitchFamily="34" charset="0"/>
                        </a:rPr>
                        <a:t>ΠΑΡΑΣΚΕΥΟΠΟΥΛΟΣ ΑΝΤΩΝΗΣ</a:t>
                      </a:r>
                    </a:p>
                  </a:txBody>
                  <a:tcPr marL="4763" marR="4763" marT="4763"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956269512"/>
                  </a:ext>
                </a:extLst>
              </a:tr>
              <a:tr h="358675">
                <a:tc vMerge="1">
                  <a:txBody>
                    <a:bodyPr/>
                    <a:lstStyle/>
                    <a:p>
                      <a:pPr algn="ctr"/>
                      <a:endParaRPr lang="en-US" sz="2000" kern="1200" dirty="0">
                        <a:solidFill>
                          <a:schemeClr val="dk1"/>
                        </a:solidFill>
                        <a:effectLst/>
                        <a:latin typeface="+mn-lt"/>
                        <a:ea typeface="+mn-ea"/>
                        <a:cs typeface="+mn-cs"/>
                      </a:endParaRPr>
                    </a:p>
                  </a:txBody>
                  <a:tcPr marL="4763" marR="4763" marT="47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l-GR" sz="2000" b="0" i="0" u="none" strike="noStrike" dirty="0">
                          <a:solidFill>
                            <a:srgbClr val="000000"/>
                          </a:solidFill>
                          <a:effectLst/>
                          <a:latin typeface="Calibri" panose="020F0502020204030204" pitchFamily="34" charset="0"/>
                        </a:rPr>
                        <a:t>3</a:t>
                      </a:r>
                    </a:p>
                  </a:txBody>
                  <a:tcPr marL="4763" marR="4763" marT="4763"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just">
                        <a:lnSpc>
                          <a:spcPct val="107000"/>
                        </a:lnSpc>
                        <a:spcAft>
                          <a:spcPts val="800"/>
                        </a:spcAft>
                      </a:pPr>
                      <a:r>
                        <a:rPr lang="el-GR" sz="2000" dirty="0">
                          <a:effectLst/>
                          <a:latin typeface="Calibri" panose="020F0502020204030204" pitchFamily="34" charset="0"/>
                          <a:ea typeface="Calibri" panose="020F0502020204030204" pitchFamily="34" charset="0"/>
                          <a:cs typeface="Times New Roman" panose="02020603050405020304" pitchFamily="18" charset="0"/>
                        </a:rPr>
                        <a:t>ΑΝΑΠΛΗΡΩΤΗΣ</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l-GR" sz="2400" b="1" i="0" u="none" strike="noStrike" dirty="0">
                          <a:solidFill>
                            <a:srgbClr val="000000"/>
                          </a:solidFill>
                          <a:effectLst/>
                          <a:latin typeface="Calibri" panose="020F0502020204030204" pitchFamily="34" charset="0"/>
                        </a:rPr>
                        <a:t>ΣΙΑΨΑΛΗΣ ΝΙΚΟΣ</a:t>
                      </a:r>
                    </a:p>
                  </a:txBody>
                  <a:tcPr marL="4763" marR="4763" marT="4763"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758901930"/>
                  </a:ext>
                </a:extLst>
              </a:tr>
              <a:tr h="358675">
                <a:tc vMerge="1">
                  <a:txBody>
                    <a:bodyPr/>
                    <a:lstStyle/>
                    <a:p>
                      <a:endParaRPr lang="el-GR"/>
                    </a:p>
                  </a:txBody>
                  <a:tcPr/>
                </a:tc>
                <a:tc>
                  <a:txBody>
                    <a:bodyPr/>
                    <a:lstStyle/>
                    <a:p>
                      <a:pPr marL="0" marR="0" lvl="0" indent="0" algn="ctr" defTabSz="1425732" rtl="0" eaLnBrk="1" fontAlgn="b" latinLnBrk="0" hangingPunct="1">
                        <a:lnSpc>
                          <a:spcPct val="100000"/>
                        </a:lnSpc>
                        <a:spcBef>
                          <a:spcPts val="0"/>
                        </a:spcBef>
                        <a:spcAft>
                          <a:spcPts val="0"/>
                        </a:spcAft>
                        <a:buClrTx/>
                        <a:buSzTx/>
                        <a:buFontTx/>
                        <a:buNone/>
                        <a:tabLst/>
                        <a:defRPr/>
                      </a:pPr>
                      <a:r>
                        <a:rPr lang="el-GR" sz="2000" b="0" i="0" u="none" strike="noStrike" dirty="0">
                          <a:solidFill>
                            <a:srgbClr val="000000"/>
                          </a:solidFill>
                          <a:effectLst/>
                          <a:latin typeface="Calibri" panose="020F0502020204030204" pitchFamily="34" charset="0"/>
                        </a:rPr>
                        <a:t>4</a:t>
                      </a:r>
                    </a:p>
                  </a:txBody>
                  <a:tcPr marL="4763" marR="4763" marT="4763"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marR="0" lvl="0" indent="0" algn="just" defTabSz="1425732" rtl="0" eaLnBrk="1" fontAlgn="auto" latinLnBrk="0" hangingPunct="1">
                        <a:lnSpc>
                          <a:spcPct val="107000"/>
                        </a:lnSpc>
                        <a:spcBef>
                          <a:spcPts val="0"/>
                        </a:spcBef>
                        <a:spcAft>
                          <a:spcPts val="800"/>
                        </a:spcAft>
                        <a:buClrTx/>
                        <a:buSzTx/>
                        <a:buFontTx/>
                        <a:buNone/>
                        <a:tabLst/>
                        <a:defRPr/>
                      </a:pPr>
                      <a:r>
                        <a:rPr lang="el-GR" sz="2000" dirty="0">
                          <a:effectLst/>
                          <a:latin typeface="Calibri" panose="020F0502020204030204" pitchFamily="34" charset="0"/>
                          <a:ea typeface="Calibri" panose="020F0502020204030204" pitchFamily="34" charset="0"/>
                          <a:cs typeface="Times New Roman" panose="02020603050405020304" pitchFamily="18" charset="0"/>
                        </a:rPr>
                        <a:t>ΑΝΑΠΛΗΡΩΤΗΣ</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l-GR" sz="2400" b="1" i="0" u="none" strike="noStrike" dirty="0">
                          <a:solidFill>
                            <a:srgbClr val="000000"/>
                          </a:solidFill>
                          <a:effectLst/>
                          <a:latin typeface="Calibri" panose="020F0502020204030204" pitchFamily="34" charset="0"/>
                        </a:rPr>
                        <a:t>ΣΟΛΩΜΟΣ ΜΕΓΑΚΛΗΣ</a:t>
                      </a:r>
                    </a:p>
                  </a:txBody>
                  <a:tcPr marL="4763" marR="4763" marT="4763"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943860855"/>
                  </a:ext>
                </a:extLst>
              </a:tr>
              <a:tr h="358675">
                <a:tc vMerge="1">
                  <a:txBody>
                    <a:bodyPr/>
                    <a:lstStyle/>
                    <a:p>
                      <a:endParaRPr lang="el-GR"/>
                    </a:p>
                  </a:txBody>
                  <a:tcPr/>
                </a:tc>
                <a:tc>
                  <a:txBody>
                    <a:bodyPr/>
                    <a:lstStyle/>
                    <a:p>
                      <a:pPr algn="ctr" fontAlgn="b"/>
                      <a:r>
                        <a:rPr lang="el-GR" sz="2000" b="0" i="0" u="none" strike="noStrike" dirty="0">
                          <a:solidFill>
                            <a:srgbClr val="000000"/>
                          </a:solidFill>
                          <a:effectLst/>
                          <a:latin typeface="Calibri" panose="020F0502020204030204" pitchFamily="34" charset="0"/>
                        </a:rPr>
                        <a:t>1</a:t>
                      </a:r>
                    </a:p>
                  </a:txBody>
                  <a:tcPr marL="4763" marR="4763" marT="4763"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just" defTabSz="1425732" rtl="0" eaLnBrk="1" fontAlgn="auto" latinLnBrk="0" hangingPunct="1">
                        <a:lnSpc>
                          <a:spcPct val="107000"/>
                        </a:lnSpc>
                        <a:spcBef>
                          <a:spcPts val="0"/>
                        </a:spcBef>
                        <a:spcAft>
                          <a:spcPts val="800"/>
                        </a:spcAft>
                        <a:buClrTx/>
                        <a:buSzTx/>
                        <a:buFontTx/>
                        <a:buNone/>
                        <a:tabLst/>
                        <a:defRPr/>
                      </a:pPr>
                      <a:r>
                        <a:rPr lang="el-GR" sz="2000" b="1" dirty="0">
                          <a:effectLst/>
                          <a:latin typeface="Calibri" panose="020F0502020204030204" pitchFamily="34" charset="0"/>
                          <a:ea typeface="Calibri" panose="020F0502020204030204" pitchFamily="34" charset="0"/>
                          <a:cs typeface="Times New Roman" panose="02020603050405020304" pitchFamily="18" charset="0"/>
                        </a:rPr>
                        <a:t>ΤΑΚΤΙΚΟ ΜΕΛΟΣ</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l-GR" sz="2400" b="1" i="0" u="none" strike="noStrike" dirty="0">
                          <a:solidFill>
                            <a:srgbClr val="000000"/>
                          </a:solidFill>
                          <a:effectLst/>
                          <a:latin typeface="Calibri" panose="020F0502020204030204" pitchFamily="34" charset="0"/>
                        </a:rPr>
                        <a:t>ΤΣΑΟΥΣΗΣ ΒΑΣΙΛΗΣ</a:t>
                      </a:r>
                    </a:p>
                  </a:txBody>
                  <a:tcPr marL="4763" marR="4763" marT="4763"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5680119"/>
                  </a:ext>
                </a:extLst>
              </a:tr>
              <a:tr h="358675">
                <a:tc vMerge="1">
                  <a:txBody>
                    <a:bodyPr/>
                    <a:lstStyle/>
                    <a:p>
                      <a:endParaRPr lang="el-GR"/>
                    </a:p>
                  </a:txBody>
                  <a:tcPr/>
                </a:tc>
                <a:tc>
                  <a:txBody>
                    <a:bodyPr/>
                    <a:lstStyle/>
                    <a:p>
                      <a:pPr algn="ctr" fontAlgn="b"/>
                      <a:r>
                        <a:rPr lang="el-GR" sz="2000" b="0" i="0" u="none" strike="noStrike" dirty="0">
                          <a:solidFill>
                            <a:srgbClr val="000000"/>
                          </a:solidFill>
                          <a:effectLst/>
                          <a:latin typeface="Calibri" panose="020F0502020204030204" pitchFamily="34" charset="0"/>
                        </a:rPr>
                        <a:t>2</a:t>
                      </a:r>
                    </a:p>
                  </a:txBody>
                  <a:tcPr marL="4763" marR="4763" marT="4763"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just" defTabSz="1425732" rtl="0" eaLnBrk="1" fontAlgn="auto" latinLnBrk="0" hangingPunct="1">
                        <a:lnSpc>
                          <a:spcPct val="107000"/>
                        </a:lnSpc>
                        <a:spcBef>
                          <a:spcPts val="0"/>
                        </a:spcBef>
                        <a:spcAft>
                          <a:spcPts val="800"/>
                        </a:spcAft>
                        <a:buClrTx/>
                        <a:buSzTx/>
                        <a:buFontTx/>
                        <a:buNone/>
                        <a:tabLst/>
                        <a:defRPr/>
                      </a:pPr>
                      <a:r>
                        <a:rPr lang="el-GR" sz="2000" dirty="0">
                          <a:effectLst/>
                          <a:latin typeface="Calibri" panose="020F0502020204030204" pitchFamily="34" charset="0"/>
                          <a:ea typeface="Calibri" panose="020F0502020204030204" pitchFamily="34" charset="0"/>
                          <a:cs typeface="Times New Roman" panose="02020603050405020304" pitchFamily="18" charset="0"/>
                        </a:rPr>
                        <a:t>ΑΝΑΠΛΗΡΩΤΗΣ</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l-GR" sz="2400" b="1" i="0" u="none" strike="noStrike" dirty="0">
                          <a:solidFill>
                            <a:srgbClr val="000000"/>
                          </a:solidFill>
                          <a:effectLst/>
                          <a:latin typeface="Calibri" panose="020F0502020204030204" pitchFamily="34" charset="0"/>
                        </a:rPr>
                        <a:t> ΚΑΡΝΑΡΟΣ ΤΑΣΟΣ</a:t>
                      </a:r>
                    </a:p>
                  </a:txBody>
                  <a:tcPr marL="4763" marR="4763" marT="4763"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26705429"/>
                  </a:ext>
                </a:extLst>
              </a:tr>
              <a:tr h="358675">
                <a:tc vMerge="1">
                  <a:txBody>
                    <a:bodyPr/>
                    <a:lstStyle/>
                    <a:p>
                      <a:endParaRPr lang="el-GR"/>
                    </a:p>
                  </a:txBody>
                  <a:tcPr/>
                </a:tc>
                <a:tc>
                  <a:txBody>
                    <a:bodyPr/>
                    <a:lstStyle/>
                    <a:p>
                      <a:pPr algn="ctr" fontAlgn="b"/>
                      <a:r>
                        <a:rPr lang="el-GR" sz="2000" b="0" i="0" u="none" strike="noStrike" dirty="0">
                          <a:solidFill>
                            <a:srgbClr val="000000"/>
                          </a:solidFill>
                          <a:effectLst/>
                          <a:latin typeface="Calibri" panose="020F0502020204030204" pitchFamily="34" charset="0"/>
                        </a:rPr>
                        <a:t>3</a:t>
                      </a:r>
                    </a:p>
                  </a:txBody>
                  <a:tcPr marL="4763" marR="4763" marT="4763"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just" defTabSz="1425732" rtl="0" eaLnBrk="1" fontAlgn="auto" latinLnBrk="0" hangingPunct="1">
                        <a:lnSpc>
                          <a:spcPct val="107000"/>
                        </a:lnSpc>
                        <a:spcBef>
                          <a:spcPts val="0"/>
                        </a:spcBef>
                        <a:spcAft>
                          <a:spcPts val="800"/>
                        </a:spcAft>
                        <a:buClrTx/>
                        <a:buSzTx/>
                        <a:buFontTx/>
                        <a:buNone/>
                        <a:tabLst/>
                        <a:defRPr/>
                      </a:pPr>
                      <a:r>
                        <a:rPr lang="el-GR" sz="2000" dirty="0">
                          <a:effectLst/>
                          <a:latin typeface="Calibri" panose="020F0502020204030204" pitchFamily="34" charset="0"/>
                          <a:ea typeface="Calibri" panose="020F0502020204030204" pitchFamily="34" charset="0"/>
                          <a:cs typeface="Times New Roman" panose="02020603050405020304" pitchFamily="18" charset="0"/>
                        </a:rPr>
                        <a:t>ΑΝΑΠΛΗΡΩΤΗΣ</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l-GR" sz="2400" b="1" i="0" u="none" strike="noStrike" dirty="0">
                          <a:solidFill>
                            <a:srgbClr val="000000"/>
                          </a:solidFill>
                          <a:effectLst/>
                          <a:latin typeface="Calibri" panose="020F0502020204030204" pitchFamily="34" charset="0"/>
                        </a:rPr>
                        <a:t>ΜΠΡΑΤΗ ΔΗΜΗΤΡΑ</a:t>
                      </a:r>
                    </a:p>
                  </a:txBody>
                  <a:tcPr marL="4763" marR="4763" marT="4763"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94397336"/>
                  </a:ext>
                </a:extLst>
              </a:tr>
              <a:tr h="358675">
                <a:tc vMerge="1">
                  <a:txBody>
                    <a:bodyPr/>
                    <a:lstStyle/>
                    <a:p>
                      <a:pPr algn="ctr"/>
                      <a:endParaRPr lang="en-US" sz="2000" kern="1200" dirty="0">
                        <a:solidFill>
                          <a:schemeClr val="dk1"/>
                        </a:solidFill>
                        <a:effectLst/>
                        <a:latin typeface="+mn-lt"/>
                        <a:ea typeface="+mn-ea"/>
                        <a:cs typeface="+mn-cs"/>
                      </a:endParaRPr>
                    </a:p>
                  </a:txBody>
                  <a:tcPr marL="4763" marR="4763" marT="47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l-GR" sz="2000" b="0" i="0" u="none" strike="noStrike" dirty="0">
                          <a:solidFill>
                            <a:srgbClr val="000000"/>
                          </a:solidFill>
                          <a:effectLst/>
                          <a:latin typeface="Calibri" panose="020F0502020204030204" pitchFamily="34" charset="0"/>
                        </a:rPr>
                        <a:t>4</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just">
                        <a:lnSpc>
                          <a:spcPct val="107000"/>
                        </a:lnSpc>
                        <a:spcAft>
                          <a:spcPts val="800"/>
                        </a:spcAft>
                      </a:pPr>
                      <a:r>
                        <a:rPr lang="el-GR" sz="2000" dirty="0">
                          <a:effectLst/>
                          <a:latin typeface="Calibri" panose="020F0502020204030204" pitchFamily="34" charset="0"/>
                          <a:ea typeface="Calibri" panose="020F0502020204030204" pitchFamily="34" charset="0"/>
                          <a:cs typeface="Times New Roman" panose="02020603050405020304" pitchFamily="18" charset="0"/>
                        </a:rPr>
                        <a:t>ΑΝΑΠΛΗΡΩΤΗ</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l-GR" sz="2400" b="1" i="0" u="none" strike="noStrike" dirty="0">
                          <a:solidFill>
                            <a:srgbClr val="000000"/>
                          </a:solidFill>
                          <a:effectLst/>
                          <a:latin typeface="Calibri" panose="020F0502020204030204" pitchFamily="34" charset="0"/>
                        </a:rPr>
                        <a:t>ΒΛΑΧΑΝΤΩΝΗ ΟΛΥΜΠΙΑ</a:t>
                      </a:r>
                    </a:p>
                  </a:txBody>
                  <a:tcPr marL="4763" marR="4763" marT="4763"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87668557"/>
                  </a:ext>
                </a:extLst>
              </a:tr>
              <a:tr h="169188">
                <a:tc gridSpan="4">
                  <a:txBody>
                    <a:bodyPr/>
                    <a:lstStyle/>
                    <a:p>
                      <a:pPr algn="ctr" fontAlgn="b"/>
                      <a:endParaRPr lang="el-GR" sz="2400" b="1" i="0" u="none" strike="noStrike" dirty="0">
                        <a:solidFill>
                          <a:srgbClr val="000000"/>
                        </a:solidFill>
                        <a:effectLst/>
                        <a:latin typeface="Calibri" panose="020F0502020204030204" pitchFamily="34" charset="0"/>
                      </a:endParaRPr>
                    </a:p>
                  </a:txBody>
                  <a:tcPr marL="4763" marR="4763" marT="4763"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2"/>
                    </a:solidFill>
                  </a:tcPr>
                </a:tc>
                <a:tc hMerge="1">
                  <a:txBody>
                    <a:bodyPr/>
                    <a:lstStyle/>
                    <a:p>
                      <a:pPr algn="ctr" fontAlgn="b"/>
                      <a:endParaRPr lang="el-GR" sz="2800" b="1" i="0" u="none" strike="noStrike" dirty="0">
                        <a:solidFill>
                          <a:srgbClr val="000000"/>
                        </a:solidFill>
                        <a:effectLst/>
                        <a:latin typeface="Calibri" panose="020F0502020204030204" pitchFamily="34" charset="0"/>
                      </a:endParaRPr>
                    </a:p>
                  </a:txBody>
                  <a:tcPr marL="4763" marR="4763" marT="4763"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hMerge="1">
                  <a:txBody>
                    <a:bodyPr/>
                    <a:lstStyle/>
                    <a:p>
                      <a:pPr algn="ctr" fontAlgn="b"/>
                      <a:endParaRPr lang="el-GR" sz="2800" b="1" i="0" u="none" strike="noStrike" dirty="0">
                        <a:solidFill>
                          <a:srgbClr val="000000"/>
                        </a:solidFill>
                        <a:effectLst/>
                        <a:latin typeface="Calibri" panose="020F0502020204030204" pitchFamily="34" charset="0"/>
                      </a:endParaRPr>
                    </a:p>
                  </a:txBody>
                  <a:tcPr marL="4763" marR="4763" marT="4763"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hMerge="1">
                  <a:txBody>
                    <a:bodyPr/>
                    <a:lstStyle/>
                    <a:p>
                      <a:pPr algn="ctr" fontAlgn="b"/>
                      <a:endParaRPr lang="el-GR" sz="2800" b="1" i="0" u="none" strike="noStrike" dirty="0">
                        <a:solidFill>
                          <a:srgbClr val="000000"/>
                        </a:solidFill>
                        <a:effectLst/>
                        <a:latin typeface="Calibri" panose="020F0502020204030204" pitchFamily="34" charset="0"/>
                      </a:endParaRPr>
                    </a:p>
                  </a:txBody>
                  <a:tcPr marL="4763" marR="4763" marT="4763"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386985116"/>
                  </a:ext>
                </a:extLst>
              </a:tr>
              <a:tr h="2510725">
                <a:tc>
                  <a:txBody>
                    <a:bodyPr/>
                    <a:lstStyle/>
                    <a:p>
                      <a:pPr algn="ctr"/>
                      <a:r>
                        <a:rPr lang="el-GR" sz="2000" b="1" kern="1200" dirty="0">
                          <a:solidFill>
                            <a:schemeClr val="dk1"/>
                          </a:solidFill>
                          <a:effectLst/>
                          <a:latin typeface="+mn-lt"/>
                          <a:ea typeface="+mn-ea"/>
                          <a:cs typeface="+mn-cs"/>
                        </a:rPr>
                        <a:t>ΑΝΑΠΤΥΞΙΑΚΗ ΕΤΑΙΡΕΙΑ</a:t>
                      </a:r>
                      <a:endParaRPr lang="en-US" sz="2000" kern="1200" dirty="0">
                        <a:solidFill>
                          <a:schemeClr val="dk1"/>
                        </a:solidFill>
                        <a:effectLst/>
                        <a:latin typeface="+mn-lt"/>
                        <a:ea typeface="+mn-ea"/>
                        <a:cs typeface="+mn-cs"/>
                      </a:endParaRPr>
                    </a:p>
                    <a:p>
                      <a:pPr algn="ctr"/>
                      <a:r>
                        <a:rPr lang="el-GR" sz="2000" i="1" kern="1200" dirty="0">
                          <a:solidFill>
                            <a:schemeClr val="dk1"/>
                          </a:solidFill>
                          <a:effectLst/>
                          <a:latin typeface="+mn-lt"/>
                          <a:ea typeface="+mn-ea"/>
                          <a:cs typeface="+mn-cs"/>
                        </a:rPr>
                        <a:t>σύμφωνα με το νόμο 4497/17, άρθρο 65, παρ. 3, </a:t>
                      </a:r>
                      <a:r>
                        <a:rPr lang="el-GR" sz="2000" i="1" kern="1200" dirty="0" err="1">
                          <a:solidFill>
                            <a:schemeClr val="dk1"/>
                          </a:solidFill>
                          <a:effectLst/>
                          <a:latin typeface="+mn-lt"/>
                          <a:ea typeface="+mn-ea"/>
                          <a:cs typeface="+mn-cs"/>
                        </a:rPr>
                        <a:t>εδαφ.β</a:t>
                      </a:r>
                      <a:r>
                        <a:rPr lang="el-GR" sz="2000" i="1" kern="1200" dirty="0">
                          <a:solidFill>
                            <a:schemeClr val="dk1"/>
                          </a:solidFill>
                          <a:effectLst/>
                          <a:latin typeface="+mn-lt"/>
                          <a:ea typeface="+mn-ea"/>
                          <a:cs typeface="+mn-cs"/>
                        </a:rPr>
                        <a:t> </a:t>
                      </a:r>
                      <a:endParaRPr lang="el-GR" sz="2000" b="1" i="0" u="none" strike="noStrike" dirty="0">
                        <a:solidFill>
                          <a:srgbClr val="000000"/>
                        </a:solidFill>
                        <a:effectLst/>
                        <a:latin typeface="Calibri" panose="020F0502020204030204" pitchFamily="34" charset="0"/>
                      </a:endParaRPr>
                    </a:p>
                  </a:txBody>
                  <a:tcPr marL="4763" marR="4763" marT="47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gridSpan="3">
                  <a:txBody>
                    <a:bodyPr/>
                    <a:lstStyle/>
                    <a:p>
                      <a:pPr algn="ctr">
                        <a:lnSpc>
                          <a:spcPct val="107000"/>
                        </a:lnSpc>
                        <a:spcAft>
                          <a:spcPts val="800"/>
                        </a:spcAft>
                      </a:pPr>
                      <a:r>
                        <a:rPr lang="el-GR" sz="2807" kern="1200" dirty="0">
                          <a:solidFill>
                            <a:schemeClr val="dk1"/>
                          </a:solidFill>
                          <a:effectLst/>
                          <a:latin typeface="+mn-lt"/>
                          <a:ea typeface="+mn-ea"/>
                          <a:cs typeface="+mn-cs"/>
                        </a:rPr>
                        <a:t>Απόφαση Δ.Σ. για σύσταση ΑΝΑΠΤΥΞΙΑΚΗΣ ΕΤΑΙΡΕΙΑΣ </a:t>
                      </a:r>
                      <a:br>
                        <a:rPr lang="el-GR" sz="2807" kern="1200" dirty="0">
                          <a:solidFill>
                            <a:schemeClr val="dk1"/>
                          </a:solidFill>
                          <a:effectLst/>
                          <a:latin typeface="+mn-lt"/>
                          <a:ea typeface="+mn-ea"/>
                          <a:cs typeface="+mn-cs"/>
                        </a:rPr>
                      </a:br>
                      <a:r>
                        <a:rPr lang="el-GR" sz="2807" kern="1200" dirty="0">
                          <a:solidFill>
                            <a:schemeClr val="dk1"/>
                          </a:solidFill>
                          <a:effectLst/>
                          <a:latin typeface="+mn-lt"/>
                          <a:ea typeface="+mn-ea"/>
                          <a:cs typeface="+mn-cs"/>
                        </a:rPr>
                        <a:t>με πρόταση συμμετοχής της Αυτοδιοίκησης 1</a:t>
                      </a:r>
                      <a:r>
                        <a:rPr lang="el-GR" sz="2807" kern="1200" baseline="30000" dirty="0">
                          <a:solidFill>
                            <a:schemeClr val="dk1"/>
                          </a:solidFill>
                          <a:effectLst/>
                          <a:latin typeface="+mn-lt"/>
                          <a:ea typeface="+mn-ea"/>
                          <a:cs typeface="+mn-cs"/>
                        </a:rPr>
                        <a:t>ου</a:t>
                      </a:r>
                      <a:r>
                        <a:rPr lang="el-GR" sz="2807" kern="1200" dirty="0">
                          <a:solidFill>
                            <a:schemeClr val="dk1"/>
                          </a:solidFill>
                          <a:effectLst/>
                          <a:latin typeface="+mn-lt"/>
                          <a:ea typeface="+mn-ea"/>
                          <a:cs typeface="+mn-cs"/>
                        </a:rPr>
                        <a:t> και 2</a:t>
                      </a:r>
                      <a:r>
                        <a:rPr lang="el-GR" sz="2807" kern="1200" baseline="30000" dirty="0">
                          <a:solidFill>
                            <a:schemeClr val="dk1"/>
                          </a:solidFill>
                          <a:effectLst/>
                          <a:latin typeface="+mn-lt"/>
                          <a:ea typeface="+mn-ea"/>
                          <a:cs typeface="+mn-cs"/>
                        </a:rPr>
                        <a:t>ου</a:t>
                      </a:r>
                      <a:r>
                        <a:rPr lang="el-GR" sz="2807" kern="1200" dirty="0">
                          <a:solidFill>
                            <a:schemeClr val="dk1"/>
                          </a:solidFill>
                          <a:effectLst/>
                          <a:latin typeface="+mn-lt"/>
                          <a:ea typeface="+mn-ea"/>
                          <a:cs typeface="+mn-cs"/>
                        </a:rPr>
                        <a:t> βαθμού</a:t>
                      </a:r>
                    </a:p>
                    <a:p>
                      <a:pPr algn="just">
                        <a:lnSpc>
                          <a:spcPct val="107000"/>
                        </a:lnSpc>
                        <a:spcAft>
                          <a:spcPts val="800"/>
                        </a:spcAft>
                      </a:pPr>
                      <a:endParaRPr lang="el-GR"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763" marR="4763" marT="4763"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hMerge="1">
                  <a:txBody>
                    <a:bodyPr/>
                    <a:lstStyle/>
                    <a:p>
                      <a:pPr algn="just">
                        <a:lnSpc>
                          <a:spcPct val="107000"/>
                        </a:lnSpc>
                        <a:spcAft>
                          <a:spcPts val="800"/>
                        </a:spcAft>
                      </a:pPr>
                      <a:r>
                        <a:rPr lang="el-GR" sz="2000" dirty="0">
                          <a:effectLst/>
                          <a:latin typeface="Calibri" panose="020F0502020204030204" pitchFamily="34" charset="0"/>
                          <a:ea typeface="Calibri" panose="020F0502020204030204" pitchFamily="34" charset="0"/>
                          <a:cs typeface="Times New Roman" panose="02020603050405020304" pitchFamily="18" charset="0"/>
                        </a:rPr>
                        <a:t>ΠΡΟΕΔΡΟΣ</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hMerge="1">
                  <a:txBody>
                    <a:bodyPr/>
                    <a:lstStyle/>
                    <a:p>
                      <a:pPr algn="ctr" fontAlgn="b"/>
                      <a:endParaRPr lang="el-GR" sz="2400" b="1" i="0" u="none" strike="noStrike" dirty="0">
                        <a:solidFill>
                          <a:srgbClr val="000000"/>
                        </a:solidFill>
                        <a:effectLst/>
                        <a:latin typeface="Calibri" panose="020F0502020204030204" pitchFamily="34" charset="0"/>
                      </a:endParaRPr>
                    </a:p>
                  </a:txBody>
                  <a:tcPr marL="4763" marR="4763" marT="4763"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162017030"/>
                  </a:ext>
                </a:extLst>
              </a:tr>
              <a:tr h="358675">
                <a:tc gridSpan="4">
                  <a:txBody>
                    <a:bodyPr/>
                    <a:lstStyle/>
                    <a:p>
                      <a:r>
                        <a:rPr lang="el-GR" sz="1600" kern="1200" dirty="0">
                          <a:solidFill>
                            <a:schemeClr val="dk1"/>
                          </a:solidFill>
                          <a:effectLst/>
                          <a:latin typeface="+mn-lt"/>
                          <a:ea typeface="+mn-ea"/>
                          <a:cs typeface="+mn-cs"/>
                        </a:rPr>
                        <a:t>Με απόφαση του Διοικητικού Συμβουλίου συνιστούν, είτε αυτοτελώς είτε με άλλους φορείς, εταιρείες μη κερδοσκοπικού χαρακτήρα, οι οποίες δεν υπάγονται στον ευρύτερο δημόσιο τομέα, όπως ορίζεται στο άρθρο 51 του ν. 1892/1990 (Α΄ 101) με σκοπούς:</a:t>
                      </a:r>
                      <a:endParaRPr lang="en-US" sz="1600" kern="1200" dirty="0">
                        <a:solidFill>
                          <a:schemeClr val="dk1"/>
                        </a:solidFill>
                        <a:effectLst/>
                        <a:latin typeface="+mn-lt"/>
                        <a:ea typeface="+mn-ea"/>
                        <a:cs typeface="+mn-cs"/>
                      </a:endParaRPr>
                    </a:p>
                    <a:p>
                      <a:r>
                        <a:rPr lang="el-GR" sz="1600" kern="1200" dirty="0">
                          <a:solidFill>
                            <a:schemeClr val="dk1"/>
                          </a:solidFill>
                          <a:effectLst/>
                          <a:latin typeface="+mn-lt"/>
                          <a:ea typeface="+mn-ea"/>
                          <a:cs typeface="+mn-cs"/>
                        </a:rPr>
                        <a:t>α. την ανάπτυξη τεχνολογιών πληροφορικής και επικοινωνιών,</a:t>
                      </a:r>
                      <a:endParaRPr lang="en-US" sz="1600" kern="1200" dirty="0">
                        <a:solidFill>
                          <a:schemeClr val="dk1"/>
                        </a:solidFill>
                        <a:effectLst/>
                        <a:latin typeface="+mn-lt"/>
                        <a:ea typeface="+mn-ea"/>
                        <a:cs typeface="+mn-cs"/>
                      </a:endParaRPr>
                    </a:p>
                    <a:p>
                      <a:r>
                        <a:rPr lang="el-GR" sz="1600" kern="1200" dirty="0">
                          <a:solidFill>
                            <a:schemeClr val="dk1"/>
                          </a:solidFill>
                          <a:effectLst/>
                          <a:latin typeface="+mn-lt"/>
                          <a:ea typeface="+mn-ea"/>
                          <a:cs typeface="+mn-cs"/>
                        </a:rPr>
                        <a:t>β. την παροχή μη τυπικής εκπαίδευσης στα μέλη τους, σύμφωνα με την περίπτωση ι΄ της παρ. 3 του άρθρου 3 του ν. 3879/2010 (Α΄163), εφόσον οι εταιρείες μη κερδοσκοπικού χαρακτήρα </a:t>
                      </a:r>
                      <a:r>
                        <a:rPr lang="el-GR" sz="1600" kern="1200" dirty="0" err="1">
                          <a:solidFill>
                            <a:schemeClr val="dk1"/>
                          </a:solidFill>
                          <a:effectLst/>
                          <a:latin typeface="+mn-lt"/>
                          <a:ea typeface="+mn-ea"/>
                          <a:cs typeface="+mn-cs"/>
                        </a:rPr>
                        <a:t>αδειοδοτούνται</a:t>
                      </a:r>
                      <a:r>
                        <a:rPr lang="el-GR" sz="1600" kern="1200" dirty="0">
                          <a:solidFill>
                            <a:schemeClr val="dk1"/>
                          </a:solidFill>
                          <a:effectLst/>
                          <a:latin typeface="+mn-lt"/>
                          <a:ea typeface="+mn-ea"/>
                          <a:cs typeface="+mn-cs"/>
                        </a:rPr>
                        <a:t>, σύμφωνα με τις διατάξεις της παρ. Θ΄ του ν. 4093/2012 (Α΄ 222),</a:t>
                      </a:r>
                      <a:endParaRPr lang="en-US" sz="1600" kern="1200" dirty="0">
                        <a:solidFill>
                          <a:schemeClr val="dk1"/>
                        </a:solidFill>
                        <a:effectLst/>
                        <a:latin typeface="+mn-lt"/>
                        <a:ea typeface="+mn-ea"/>
                        <a:cs typeface="+mn-cs"/>
                      </a:endParaRPr>
                    </a:p>
                    <a:p>
                      <a:r>
                        <a:rPr lang="el-GR" sz="1600" kern="1200" dirty="0">
                          <a:solidFill>
                            <a:schemeClr val="dk1"/>
                          </a:solidFill>
                          <a:effectLst/>
                          <a:latin typeface="+mn-lt"/>
                          <a:ea typeface="+mn-ea"/>
                          <a:cs typeface="+mn-cs"/>
                        </a:rPr>
                        <a:t>γ. την υλοποίηση κάθε μορφής συγχρηματοδοτούμενων προγραμμάτων και</a:t>
                      </a:r>
                      <a:endParaRPr lang="en-US" sz="1600" kern="1200" dirty="0">
                        <a:solidFill>
                          <a:schemeClr val="dk1"/>
                        </a:solidFill>
                        <a:effectLst/>
                        <a:latin typeface="+mn-lt"/>
                        <a:ea typeface="+mn-ea"/>
                        <a:cs typeface="+mn-cs"/>
                      </a:endParaRPr>
                    </a:p>
                    <a:p>
                      <a:r>
                        <a:rPr lang="el-GR" sz="1600" kern="1200" dirty="0">
                          <a:solidFill>
                            <a:schemeClr val="dk1"/>
                          </a:solidFill>
                          <a:effectLst/>
                          <a:latin typeface="+mn-lt"/>
                          <a:ea typeface="+mn-ea"/>
                          <a:cs typeface="+mn-cs"/>
                        </a:rPr>
                        <a:t>δ. την υποστήριξη αναπτυξιακών δράσεων και επιχειρηματικών δραστηριοτήτων, καθώς και την προαγωγή της επιχειρηματικής καινοτομίας και εξωστρέφειας. Οι δραστηριότητες τέτοιων εταιρειών διακρίνονται σαφώς από τις αρμοδιότητες δημοσίου δικαίου που ασκούν οι οργανικές μονάδες των Επιμελητηρίων</a:t>
                      </a:r>
                      <a:endParaRPr lang="el-GR" sz="1200" b="1" i="0" u="none" strike="noStrike" kern="1200" dirty="0">
                        <a:solidFill>
                          <a:srgbClr val="000000"/>
                        </a:solidFill>
                        <a:effectLst/>
                        <a:latin typeface="Calibri" panose="020F0502020204030204" pitchFamily="34" charset="0"/>
                        <a:ea typeface="+mn-ea"/>
                        <a:cs typeface="+mn-cs"/>
                      </a:endParaRPr>
                    </a:p>
                  </a:txBody>
                  <a:tcPr marL="4763" marR="4763" marT="4763"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hMerge="1">
                  <a:txBody>
                    <a:bodyPr/>
                    <a:lstStyle/>
                    <a:p>
                      <a:pPr algn="ctr" fontAlgn="b"/>
                      <a:endParaRPr lang="el-GR" sz="2800" b="1" i="0" u="none" strike="noStrike" kern="1200" dirty="0">
                        <a:solidFill>
                          <a:srgbClr val="000000"/>
                        </a:solidFill>
                        <a:effectLst/>
                        <a:latin typeface="Calibri" panose="020F0502020204030204" pitchFamily="34" charset="0"/>
                        <a:ea typeface="+mn-ea"/>
                        <a:cs typeface="+mn-cs"/>
                      </a:endParaRPr>
                    </a:p>
                  </a:txBody>
                  <a:tcPr marL="4763" marR="4763" marT="4763"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hMerge="1">
                  <a:txBody>
                    <a:bodyPr/>
                    <a:lstStyle/>
                    <a:p>
                      <a:pPr algn="ctr" fontAlgn="b"/>
                      <a:endParaRPr lang="el-GR" sz="2800" b="1" i="0" u="none" strike="noStrike" kern="1200" dirty="0">
                        <a:solidFill>
                          <a:srgbClr val="000000"/>
                        </a:solidFill>
                        <a:effectLst/>
                        <a:latin typeface="Calibri" panose="020F0502020204030204" pitchFamily="34" charset="0"/>
                        <a:ea typeface="+mn-ea"/>
                        <a:cs typeface="+mn-cs"/>
                      </a:endParaRPr>
                    </a:p>
                  </a:txBody>
                  <a:tcPr marL="4763" marR="4763" marT="4763"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hMerge="1">
                  <a:txBody>
                    <a:bodyPr/>
                    <a:lstStyle/>
                    <a:p>
                      <a:pPr algn="ctr" fontAlgn="b"/>
                      <a:endParaRPr lang="el-GR" sz="2800" b="1" i="0" u="none" strike="noStrike" kern="1200" dirty="0">
                        <a:solidFill>
                          <a:srgbClr val="000000"/>
                        </a:solidFill>
                        <a:effectLst/>
                        <a:latin typeface="Calibri" panose="020F0502020204030204" pitchFamily="34" charset="0"/>
                        <a:ea typeface="+mn-ea"/>
                        <a:cs typeface="+mn-cs"/>
                      </a:endParaRPr>
                    </a:p>
                  </a:txBody>
                  <a:tcPr marL="4763" marR="4763" marT="4763"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862764987"/>
                  </a:ext>
                </a:extLst>
              </a:tr>
            </a:tbl>
          </a:graphicData>
        </a:graphic>
      </p:graphicFrame>
      <p:sp>
        <p:nvSpPr>
          <p:cNvPr id="2" name="Θέση αριθμού διαφάνειας 1">
            <a:extLst>
              <a:ext uri="{FF2B5EF4-FFF2-40B4-BE49-F238E27FC236}">
                <a16:creationId xmlns:a16="http://schemas.microsoft.com/office/drawing/2014/main" id="{78A81FCD-C1B7-4591-A4FE-E9247D210D7A}"/>
              </a:ext>
            </a:extLst>
          </p:cNvPr>
          <p:cNvSpPr>
            <a:spLocks noGrp="1"/>
          </p:cNvSpPr>
          <p:nvPr>
            <p:ph type="sldNum" sz="quarter" idx="7"/>
          </p:nvPr>
        </p:nvSpPr>
        <p:spPr/>
        <p:txBody>
          <a:bodyPr/>
          <a:lstStyle/>
          <a:p>
            <a:fld id="{B6F15528-21DE-4FAA-801E-634DDDAF4B2B}" type="slidenum">
              <a:rPr lang="el-GR" smtClean="0"/>
              <a:t>15</a:t>
            </a:fld>
            <a:endParaRPr lang="el-GR"/>
          </a:p>
        </p:txBody>
      </p:sp>
    </p:spTree>
    <p:extLst>
      <p:ext uri="{BB962C8B-B14F-4D97-AF65-F5344CB8AC3E}">
        <p14:creationId xmlns:p14="http://schemas.microsoft.com/office/powerpoint/2010/main" val="2760246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BEA8B5-FCF8-7FEF-7EB0-64F780969179}"/>
            </a:ext>
          </a:extLst>
        </p:cNvPr>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5F23CD77-91C8-99A1-1910-99727C48D995}"/>
              </a:ext>
            </a:extLst>
          </p:cNvPr>
          <p:cNvGraphicFramePr>
            <a:graphicFrameLocks noGrp="1"/>
          </p:cNvGraphicFramePr>
          <p:nvPr>
            <p:extLst>
              <p:ext uri="{D42A27DB-BD31-4B8C-83A1-F6EECF244321}">
                <p14:modId xmlns:p14="http://schemas.microsoft.com/office/powerpoint/2010/main" val="840633133"/>
              </p:ext>
            </p:extLst>
          </p:nvPr>
        </p:nvGraphicFramePr>
        <p:xfrm>
          <a:off x="932657" y="3441700"/>
          <a:ext cx="17144998" cy="2223138"/>
        </p:xfrm>
        <a:graphic>
          <a:graphicData uri="http://schemas.openxmlformats.org/drawingml/2006/table">
            <a:tbl>
              <a:tblPr>
                <a:tableStyleId>{5C22544A-7EE6-4342-B048-85BDC9FD1C3A}</a:tableStyleId>
              </a:tblPr>
              <a:tblGrid>
                <a:gridCol w="2857500">
                  <a:extLst>
                    <a:ext uri="{9D8B030D-6E8A-4147-A177-3AD203B41FA5}">
                      <a16:colId xmlns:a16="http://schemas.microsoft.com/office/drawing/2014/main" val="1734176469"/>
                    </a:ext>
                  </a:extLst>
                </a:gridCol>
                <a:gridCol w="952499">
                  <a:extLst>
                    <a:ext uri="{9D8B030D-6E8A-4147-A177-3AD203B41FA5}">
                      <a16:colId xmlns:a16="http://schemas.microsoft.com/office/drawing/2014/main" val="2552197842"/>
                    </a:ext>
                  </a:extLst>
                </a:gridCol>
                <a:gridCol w="4762500">
                  <a:extLst>
                    <a:ext uri="{9D8B030D-6E8A-4147-A177-3AD203B41FA5}">
                      <a16:colId xmlns:a16="http://schemas.microsoft.com/office/drawing/2014/main" val="3801079791"/>
                    </a:ext>
                  </a:extLst>
                </a:gridCol>
                <a:gridCol w="8572499">
                  <a:extLst>
                    <a:ext uri="{9D8B030D-6E8A-4147-A177-3AD203B41FA5}">
                      <a16:colId xmlns:a16="http://schemas.microsoft.com/office/drawing/2014/main" val="2086754951"/>
                    </a:ext>
                  </a:extLst>
                </a:gridCol>
              </a:tblGrid>
              <a:tr h="358675">
                <a:tc gridSpan="4">
                  <a:txBody>
                    <a:bodyPr/>
                    <a:lstStyle/>
                    <a:p>
                      <a:pPr algn="ctr" fontAlgn="b"/>
                      <a:endParaRPr lang="el-GR" sz="2400" b="1" i="0" u="none" strike="noStrike" kern="1200" dirty="0">
                        <a:solidFill>
                          <a:srgbClr val="000000"/>
                        </a:solidFill>
                        <a:effectLst/>
                        <a:latin typeface="Calibri" panose="020F0502020204030204" pitchFamily="34" charset="0"/>
                        <a:ea typeface="+mn-ea"/>
                        <a:cs typeface="+mn-cs"/>
                      </a:endParaRPr>
                    </a:p>
                  </a:txBody>
                  <a:tcPr marL="4763" marR="4763" marT="4763"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2"/>
                    </a:solidFill>
                  </a:tcPr>
                </a:tc>
                <a:tc hMerge="1">
                  <a:txBody>
                    <a:bodyPr/>
                    <a:lstStyle/>
                    <a:p>
                      <a:endParaRPr lang="en-US"/>
                    </a:p>
                  </a:txBody>
                  <a:tcPr/>
                </a:tc>
                <a:tc hMerge="1">
                  <a:txBody>
                    <a:bodyPr/>
                    <a:lstStyle/>
                    <a:p>
                      <a:endParaRPr lang="en-US"/>
                    </a:p>
                  </a:txBody>
                  <a:tcPr/>
                </a:tc>
                <a:tc hMerge="1">
                  <a:txBody>
                    <a:bodyPr/>
                    <a:lstStyle/>
                    <a:p>
                      <a:endParaRPr lang="en-US" dirty="0"/>
                    </a:p>
                  </a:txBody>
                  <a:tcPr>
                    <a:lnL w="12700" cap="flat" cmpd="sng" algn="ctr">
                      <a:solidFill>
                        <a:schemeClr val="bg1">
                          <a:lumMod val="65000"/>
                        </a:schemeClr>
                      </a:solidFill>
                      <a:prstDash val="solid"/>
                      <a:round/>
                      <a:headEnd type="none" w="med" len="med"/>
                      <a:tailEnd type="none" w="med" len="med"/>
                    </a:lnL>
                    <a:lnT w="12700" cap="flat" cmpd="sng" algn="ctr">
                      <a:solidFill>
                        <a:schemeClr val="bg1">
                          <a:lumMod val="65000"/>
                        </a:schemeClr>
                      </a:solidFill>
                      <a:prstDash val="solid"/>
                      <a:round/>
                      <a:headEnd type="none" w="med" len="med"/>
                      <a:tailEnd type="none" w="med" len="med"/>
                    </a:lnT>
                  </a:tcPr>
                </a:tc>
                <a:extLst>
                  <a:ext uri="{0D108BD9-81ED-4DB2-BD59-A6C34878D82A}">
                    <a16:rowId xmlns:a16="http://schemas.microsoft.com/office/drawing/2014/main" val="1551819132"/>
                  </a:ext>
                </a:extLst>
              </a:tr>
              <a:tr h="358675">
                <a:tc rowSpan="5">
                  <a:txBody>
                    <a:bodyPr/>
                    <a:lstStyle/>
                    <a:p>
                      <a:pPr algn="ctr"/>
                      <a:r>
                        <a:rPr lang="el-GR" sz="2000" b="1" kern="1200" dirty="0">
                          <a:solidFill>
                            <a:schemeClr val="dk1"/>
                          </a:solidFill>
                          <a:effectLst/>
                          <a:latin typeface="+mn-lt"/>
                          <a:ea typeface="+mn-ea"/>
                          <a:cs typeface="+mn-cs"/>
                        </a:rPr>
                        <a:t>ΠΡΟΕΔΡΟΙ</a:t>
                      </a:r>
                    </a:p>
                    <a:p>
                      <a:pPr algn="ctr"/>
                      <a:r>
                        <a:rPr lang="el-GR" sz="2000" b="1" kern="1200" dirty="0">
                          <a:solidFill>
                            <a:schemeClr val="dk1"/>
                          </a:solidFill>
                          <a:effectLst/>
                          <a:latin typeface="+mn-lt"/>
                          <a:ea typeface="+mn-ea"/>
                          <a:cs typeface="+mn-cs"/>
                        </a:rPr>
                        <a:t>ΤΜΗΜΑΤΩΝ</a:t>
                      </a:r>
                      <a:endParaRPr lang="el-GR" sz="1100" b="1" i="0" u="none" strike="noStrike" dirty="0">
                        <a:solidFill>
                          <a:srgbClr val="000000"/>
                        </a:solidFill>
                        <a:effectLst/>
                        <a:latin typeface="Calibri" panose="020F0502020204030204" pitchFamily="34" charset="0"/>
                      </a:endParaRPr>
                    </a:p>
                  </a:txBody>
                  <a:tcPr marL="4763" marR="4763" marT="47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l-GR" sz="2000" b="0" i="0" u="none" strike="noStrike" dirty="0">
                          <a:solidFill>
                            <a:srgbClr val="000000"/>
                          </a:solidFill>
                          <a:effectLst/>
                          <a:latin typeface="Calibri" panose="020F0502020204030204" pitchFamily="34" charset="0"/>
                        </a:rPr>
                        <a:t>1</a:t>
                      </a:r>
                    </a:p>
                  </a:txBody>
                  <a:tcPr marL="4763" marR="4763" marT="4763"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just">
                        <a:lnSpc>
                          <a:spcPct val="107000"/>
                        </a:lnSpc>
                        <a:spcAft>
                          <a:spcPts val="800"/>
                        </a:spcAft>
                      </a:pPr>
                      <a:r>
                        <a:rPr lang="el-GR" sz="2000">
                          <a:effectLst/>
                          <a:latin typeface="Calibri" panose="020F0502020204030204" pitchFamily="34" charset="0"/>
                          <a:ea typeface="Calibri" panose="020F0502020204030204" pitchFamily="34" charset="0"/>
                          <a:cs typeface="Times New Roman" panose="02020603050405020304" pitchFamily="18" charset="0"/>
                        </a:rPr>
                        <a:t>ΕΜΠΟΡΙΚΟ</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l-GR" sz="2400" b="1" i="0" u="none" strike="noStrike" dirty="0">
                          <a:solidFill>
                            <a:srgbClr val="000000"/>
                          </a:solidFill>
                          <a:effectLst/>
                          <a:latin typeface="Calibri" panose="020F0502020204030204" pitchFamily="34" charset="0"/>
                        </a:rPr>
                        <a:t>ΜΠΟΥΡΟΠΟΥΛΟΣ ΒΑΣΙΛΗΣ</a:t>
                      </a:r>
                    </a:p>
                  </a:txBody>
                  <a:tcPr marL="4763" marR="4763" marT="4763"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187423057"/>
                  </a:ext>
                </a:extLst>
              </a:tr>
              <a:tr h="358675">
                <a:tc vMerge="1">
                  <a:txBody>
                    <a:bodyPr/>
                    <a:lstStyle/>
                    <a:p>
                      <a:pPr algn="ctr"/>
                      <a:endParaRPr lang="el-GR" sz="1600" b="1" i="0" u="none" strike="noStrike" dirty="0">
                        <a:solidFill>
                          <a:srgbClr val="000000"/>
                        </a:solidFill>
                        <a:effectLst/>
                        <a:latin typeface="Calibri" panose="020F0502020204030204" pitchFamily="34" charset="0"/>
                      </a:endParaRPr>
                    </a:p>
                  </a:txBody>
                  <a:tcPr marL="4763" marR="4763" marT="47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l-GR" sz="2000" b="0" i="0" u="none" strike="noStrike" dirty="0">
                          <a:solidFill>
                            <a:srgbClr val="000000"/>
                          </a:solidFill>
                          <a:effectLst/>
                          <a:latin typeface="Calibri" panose="020F0502020204030204" pitchFamily="34" charset="0"/>
                        </a:rPr>
                        <a:t>2</a:t>
                      </a:r>
                    </a:p>
                  </a:txBody>
                  <a:tcPr marL="4763" marR="4763" marT="4763"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just">
                        <a:lnSpc>
                          <a:spcPct val="107000"/>
                        </a:lnSpc>
                        <a:spcAft>
                          <a:spcPts val="800"/>
                        </a:spcAft>
                      </a:pPr>
                      <a:r>
                        <a:rPr lang="el-GR" sz="2000" dirty="0">
                          <a:effectLst/>
                          <a:latin typeface="Calibri" panose="020F0502020204030204" pitchFamily="34" charset="0"/>
                          <a:ea typeface="Calibri" panose="020F0502020204030204" pitchFamily="34" charset="0"/>
                          <a:cs typeface="Times New Roman" panose="02020603050405020304" pitchFamily="18" charset="0"/>
                        </a:rPr>
                        <a:t>ΕΞΑΓΩΓΙΚΟ</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l-GR" sz="2400" b="1" i="0" u="none" strike="noStrike" dirty="0">
                          <a:solidFill>
                            <a:srgbClr val="000000"/>
                          </a:solidFill>
                          <a:effectLst/>
                          <a:latin typeface="Calibri" panose="020F0502020204030204" pitchFamily="34" charset="0"/>
                        </a:rPr>
                        <a:t>ΠΑΡΑΣΚΕΥΟΠΟΥΛΟΣ ΑΝΤΩΝΗΣ</a:t>
                      </a:r>
                    </a:p>
                  </a:txBody>
                  <a:tcPr marL="4763" marR="4763" marT="4763"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040504519"/>
                  </a:ext>
                </a:extLst>
              </a:tr>
              <a:tr h="358675">
                <a:tc vMerge="1">
                  <a:txBody>
                    <a:bodyPr/>
                    <a:lstStyle/>
                    <a:p>
                      <a:pPr algn="ctr"/>
                      <a:endParaRPr lang="el-GR" sz="1600" b="1" i="0" u="none" strike="noStrike" dirty="0">
                        <a:solidFill>
                          <a:srgbClr val="000000"/>
                        </a:solidFill>
                        <a:effectLst/>
                        <a:latin typeface="Calibri" panose="020F0502020204030204" pitchFamily="34" charset="0"/>
                      </a:endParaRPr>
                    </a:p>
                  </a:txBody>
                  <a:tcPr marL="4763" marR="4763" marT="47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l-GR" sz="2000" b="0" i="0" u="none" strike="noStrike" dirty="0">
                          <a:solidFill>
                            <a:srgbClr val="000000"/>
                          </a:solidFill>
                          <a:effectLst/>
                          <a:latin typeface="Calibri" panose="020F0502020204030204" pitchFamily="34" charset="0"/>
                        </a:rPr>
                        <a:t>3</a:t>
                      </a:r>
                    </a:p>
                  </a:txBody>
                  <a:tcPr marL="4763" marR="4763" marT="4763"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just">
                        <a:lnSpc>
                          <a:spcPct val="107000"/>
                        </a:lnSpc>
                        <a:spcAft>
                          <a:spcPts val="800"/>
                        </a:spcAft>
                      </a:pPr>
                      <a:r>
                        <a:rPr lang="el-GR" sz="2000" dirty="0">
                          <a:effectLst/>
                          <a:latin typeface="Calibri" panose="020F0502020204030204" pitchFamily="34" charset="0"/>
                          <a:ea typeface="Calibri" panose="020F0502020204030204" pitchFamily="34" charset="0"/>
                          <a:cs typeface="Times New Roman" panose="02020603050405020304" pitchFamily="18" charset="0"/>
                        </a:rPr>
                        <a:t>ΜΕΤΑΠΟΙΗΣΗ</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l-GR" sz="2400" b="1" i="0" u="none" strike="noStrike" dirty="0">
                          <a:solidFill>
                            <a:srgbClr val="000000"/>
                          </a:solidFill>
                          <a:effectLst/>
                          <a:latin typeface="Calibri" panose="020F0502020204030204" pitchFamily="34" charset="0"/>
                        </a:rPr>
                        <a:t>ΣΟΛΩΜΟΣ ΜΕΓΑΚΛΗΣ</a:t>
                      </a:r>
                    </a:p>
                  </a:txBody>
                  <a:tcPr marL="4763" marR="4763" marT="4763"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893173610"/>
                  </a:ext>
                </a:extLst>
              </a:tr>
              <a:tr h="358675">
                <a:tc vMerge="1">
                  <a:txBody>
                    <a:bodyPr/>
                    <a:lstStyle/>
                    <a:p>
                      <a:pPr algn="ctr"/>
                      <a:endParaRPr lang="el-GR" sz="1100" b="1" i="0" u="none" strike="noStrike" dirty="0">
                        <a:solidFill>
                          <a:srgbClr val="000000"/>
                        </a:solidFill>
                        <a:effectLst/>
                        <a:latin typeface="Calibri" panose="020F0502020204030204" pitchFamily="34" charset="0"/>
                      </a:endParaRPr>
                    </a:p>
                  </a:txBody>
                  <a:tcPr marL="4763" marR="4763" marT="47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l-GR" sz="2000" b="0" i="0" u="none" strike="noStrike" dirty="0">
                          <a:solidFill>
                            <a:srgbClr val="000000"/>
                          </a:solidFill>
                          <a:effectLst/>
                          <a:latin typeface="Calibri" panose="020F0502020204030204" pitchFamily="34" charset="0"/>
                        </a:rPr>
                        <a:t>4</a:t>
                      </a:r>
                    </a:p>
                  </a:txBody>
                  <a:tcPr marL="4763" marR="4763" marT="4763"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just">
                        <a:lnSpc>
                          <a:spcPct val="107000"/>
                        </a:lnSpc>
                        <a:spcAft>
                          <a:spcPts val="800"/>
                        </a:spcAft>
                      </a:pPr>
                      <a:r>
                        <a:rPr lang="el-GR" sz="2000" dirty="0">
                          <a:effectLst/>
                          <a:latin typeface="Calibri" panose="020F0502020204030204" pitchFamily="34" charset="0"/>
                          <a:ea typeface="Calibri" panose="020F0502020204030204" pitchFamily="34" charset="0"/>
                          <a:cs typeface="Times New Roman" panose="02020603050405020304" pitchFamily="18" charset="0"/>
                        </a:rPr>
                        <a:t>ΤΟΥΡΙΣΤΙΚΟ</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l-GR" sz="2400" b="1" i="0" u="none" strike="noStrike" dirty="0">
                          <a:solidFill>
                            <a:srgbClr val="000000"/>
                          </a:solidFill>
                          <a:effectLst/>
                          <a:latin typeface="Calibri" panose="020F0502020204030204" pitchFamily="34" charset="0"/>
                        </a:rPr>
                        <a:t>ΑΝΤΩΝΟΠΟΥΛΟΣ ΓΙΑΝΝΗΣ</a:t>
                      </a:r>
                    </a:p>
                  </a:txBody>
                  <a:tcPr marL="4763" marR="4763" marT="4763"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135160938"/>
                  </a:ext>
                </a:extLst>
              </a:tr>
              <a:tr h="358675">
                <a:tc vMerge="1">
                  <a:txBody>
                    <a:bodyPr/>
                    <a:lstStyle/>
                    <a:p>
                      <a:pPr algn="ctr"/>
                      <a:endParaRPr lang="el-GR" sz="1100" b="1" i="0" u="none" strike="noStrike" dirty="0">
                        <a:solidFill>
                          <a:srgbClr val="000000"/>
                        </a:solidFill>
                        <a:effectLst/>
                        <a:latin typeface="Calibri" panose="020F0502020204030204" pitchFamily="34" charset="0"/>
                      </a:endParaRPr>
                    </a:p>
                  </a:txBody>
                  <a:tcPr marL="4763" marR="4763" marT="47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l-GR" sz="2000" b="0" i="0" u="none" strike="noStrike" dirty="0">
                          <a:solidFill>
                            <a:srgbClr val="000000"/>
                          </a:solidFill>
                          <a:effectLst/>
                          <a:latin typeface="Calibri" panose="020F0502020204030204" pitchFamily="34" charset="0"/>
                        </a:rPr>
                        <a:t>5</a:t>
                      </a:r>
                    </a:p>
                  </a:txBody>
                  <a:tcPr marL="4763" marR="4763" marT="4763"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just">
                        <a:lnSpc>
                          <a:spcPct val="107000"/>
                        </a:lnSpc>
                        <a:spcAft>
                          <a:spcPts val="800"/>
                        </a:spcAft>
                      </a:pPr>
                      <a:r>
                        <a:rPr lang="el-GR" sz="2000" dirty="0">
                          <a:effectLst/>
                          <a:latin typeface="Calibri" panose="020F0502020204030204" pitchFamily="34" charset="0"/>
                          <a:ea typeface="Calibri" panose="020F0502020204030204" pitchFamily="34" charset="0"/>
                          <a:cs typeface="Times New Roman" panose="02020603050405020304" pitchFamily="18" charset="0"/>
                        </a:rPr>
                        <a:t>ΥΠΗΡΕΣΙΩΝ</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l-GR" sz="2400" b="1" i="0" u="none" strike="noStrike" dirty="0">
                          <a:solidFill>
                            <a:srgbClr val="000000"/>
                          </a:solidFill>
                          <a:effectLst/>
                          <a:latin typeface="Calibri" panose="020F0502020204030204" pitchFamily="34" charset="0"/>
                        </a:rPr>
                        <a:t>ΔΑΡΖΕΝΤΑΣ ΧΑΡΑΛΑΜΠΟΣ</a:t>
                      </a:r>
                    </a:p>
                  </a:txBody>
                  <a:tcPr marL="4763" marR="4763" marT="4763"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8733462"/>
                  </a:ext>
                </a:extLst>
              </a:tr>
            </a:tbl>
          </a:graphicData>
        </a:graphic>
      </p:graphicFrame>
      <p:sp>
        <p:nvSpPr>
          <p:cNvPr id="2" name="Θέση αριθμού διαφάνειας 1">
            <a:extLst>
              <a:ext uri="{FF2B5EF4-FFF2-40B4-BE49-F238E27FC236}">
                <a16:creationId xmlns:a16="http://schemas.microsoft.com/office/drawing/2014/main" id="{CB2B9AE6-0164-4C3A-A8DC-F58D4BC16EFA}"/>
              </a:ext>
            </a:extLst>
          </p:cNvPr>
          <p:cNvSpPr>
            <a:spLocks noGrp="1"/>
          </p:cNvSpPr>
          <p:nvPr>
            <p:ph type="sldNum" sz="quarter" idx="7"/>
          </p:nvPr>
        </p:nvSpPr>
        <p:spPr/>
        <p:txBody>
          <a:bodyPr/>
          <a:lstStyle/>
          <a:p>
            <a:fld id="{B6F15528-21DE-4FAA-801E-634DDDAF4B2B}" type="slidenum">
              <a:rPr lang="el-GR" smtClean="0"/>
              <a:t>16</a:t>
            </a:fld>
            <a:endParaRPr lang="el-GR"/>
          </a:p>
        </p:txBody>
      </p:sp>
    </p:spTree>
    <p:extLst>
      <p:ext uri="{BB962C8B-B14F-4D97-AF65-F5344CB8AC3E}">
        <p14:creationId xmlns:p14="http://schemas.microsoft.com/office/powerpoint/2010/main" val="2387241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11A188-A6B4-1DF6-CC89-2E7AEA992899}"/>
            </a:ext>
          </a:extLst>
        </p:cNvPr>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FF3AF598-0A88-3E6D-CE98-0386C169CECE}"/>
              </a:ext>
            </a:extLst>
          </p:cNvPr>
          <p:cNvGraphicFramePr>
            <a:graphicFrameLocks noGrp="1"/>
          </p:cNvGraphicFramePr>
          <p:nvPr>
            <p:extLst>
              <p:ext uri="{D42A27DB-BD31-4B8C-83A1-F6EECF244321}">
                <p14:modId xmlns:p14="http://schemas.microsoft.com/office/powerpoint/2010/main" val="762275052"/>
              </p:ext>
            </p:extLst>
          </p:nvPr>
        </p:nvGraphicFramePr>
        <p:xfrm>
          <a:off x="894557" y="76197"/>
          <a:ext cx="17144999" cy="10452104"/>
        </p:xfrm>
        <a:graphic>
          <a:graphicData uri="http://schemas.openxmlformats.org/drawingml/2006/table">
            <a:tbl>
              <a:tblPr>
                <a:tableStyleId>{5C22544A-7EE6-4342-B048-85BDC9FD1C3A}</a:tableStyleId>
              </a:tblPr>
              <a:tblGrid>
                <a:gridCol w="2857500">
                  <a:extLst>
                    <a:ext uri="{9D8B030D-6E8A-4147-A177-3AD203B41FA5}">
                      <a16:colId xmlns:a16="http://schemas.microsoft.com/office/drawing/2014/main" val="1734176469"/>
                    </a:ext>
                  </a:extLst>
                </a:gridCol>
                <a:gridCol w="800099">
                  <a:extLst>
                    <a:ext uri="{9D8B030D-6E8A-4147-A177-3AD203B41FA5}">
                      <a16:colId xmlns:a16="http://schemas.microsoft.com/office/drawing/2014/main" val="2552197842"/>
                    </a:ext>
                  </a:extLst>
                </a:gridCol>
                <a:gridCol w="4914901">
                  <a:extLst>
                    <a:ext uri="{9D8B030D-6E8A-4147-A177-3AD203B41FA5}">
                      <a16:colId xmlns:a16="http://schemas.microsoft.com/office/drawing/2014/main" val="3801079791"/>
                    </a:ext>
                  </a:extLst>
                </a:gridCol>
                <a:gridCol w="8572499">
                  <a:extLst>
                    <a:ext uri="{9D8B030D-6E8A-4147-A177-3AD203B41FA5}">
                      <a16:colId xmlns:a16="http://schemas.microsoft.com/office/drawing/2014/main" val="2086754951"/>
                    </a:ext>
                  </a:extLst>
                </a:gridCol>
              </a:tblGrid>
              <a:tr h="564541">
                <a:tc gridSpan="4">
                  <a:txBody>
                    <a:bodyPr/>
                    <a:lstStyle/>
                    <a:p>
                      <a:pPr algn="ctr"/>
                      <a:r>
                        <a:rPr lang="el-GR" sz="2800" b="1" kern="1200" dirty="0">
                          <a:solidFill>
                            <a:schemeClr val="dk1"/>
                          </a:solidFill>
                          <a:effectLst/>
                          <a:latin typeface="+mn-lt"/>
                          <a:ea typeface="+mn-ea"/>
                          <a:cs typeface="+mn-cs"/>
                        </a:rPr>
                        <a:t>ΤΟΜΕΙΣ ΕΥΘΥΝΗΣ ΚΑΙ ΔΙΟΙΚΗΤΙΚΉ ΔΙΑΡΘΡΩΣΗ</a:t>
                      </a:r>
                      <a:endParaRPr lang="en-US" sz="2800" kern="1200" dirty="0">
                        <a:solidFill>
                          <a:schemeClr val="dk1"/>
                        </a:solidFill>
                        <a:effectLst/>
                        <a:latin typeface="+mn-lt"/>
                        <a:ea typeface="+mn-ea"/>
                        <a:cs typeface="+mn-cs"/>
                      </a:endParaRPr>
                    </a:p>
                  </a:txBody>
                  <a:tcPr marL="4763" marR="4763" marT="47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2"/>
                    </a:solidFill>
                  </a:tcPr>
                </a:tc>
                <a:tc hMerge="1">
                  <a:txBody>
                    <a:bodyPr/>
                    <a:lstStyle/>
                    <a:p>
                      <a:endParaRPr lang="en-US"/>
                    </a:p>
                  </a:txBody>
                  <a:tcPr>
                    <a:lnL w="12700" cap="flat" cmpd="sng" algn="ctr">
                      <a:solidFill>
                        <a:schemeClr val="bg1">
                          <a:lumMod val="65000"/>
                        </a:schemeClr>
                      </a:solidFill>
                      <a:prstDash val="solid"/>
                      <a:round/>
                      <a:headEnd type="none" w="med" len="med"/>
                      <a:tailEnd type="none" w="med" len="med"/>
                    </a:lnL>
                  </a:tcPr>
                </a:tc>
                <a:tc hMerge="1">
                  <a:txBody>
                    <a:bodyPr/>
                    <a:lstStyle/>
                    <a:p>
                      <a:endParaRPr lang="en-US"/>
                    </a:p>
                  </a:txBody>
                  <a:tcPr/>
                </a:tc>
                <a:tc hMerge="1">
                  <a:txBody>
                    <a:bodyPr/>
                    <a:lstStyle/>
                    <a:p>
                      <a:endParaRPr lang="en-US"/>
                    </a:p>
                  </a:txBody>
                  <a:tcPr>
                    <a:lnL w="12700" cap="flat" cmpd="sng" algn="ctr">
                      <a:solidFill>
                        <a:schemeClr val="bg1">
                          <a:lumMod val="65000"/>
                        </a:schemeClr>
                      </a:solidFill>
                      <a:prstDash val="solid"/>
                      <a:round/>
                      <a:headEnd type="none" w="med" len="med"/>
                      <a:tailEnd type="none" w="med" len="med"/>
                    </a:lnL>
                  </a:tcPr>
                </a:tc>
                <a:extLst>
                  <a:ext uri="{0D108BD9-81ED-4DB2-BD59-A6C34878D82A}">
                    <a16:rowId xmlns:a16="http://schemas.microsoft.com/office/drawing/2014/main" val="1661391081"/>
                  </a:ext>
                </a:extLst>
              </a:tr>
              <a:tr h="564541">
                <a:tc>
                  <a:txBody>
                    <a:bodyPr/>
                    <a:lstStyle/>
                    <a:p>
                      <a:pPr algn="ctr" fontAlgn="b"/>
                      <a:r>
                        <a:rPr lang="el-GR" sz="2400" b="1" i="0" u="none" strike="noStrike" dirty="0">
                          <a:solidFill>
                            <a:srgbClr val="000000"/>
                          </a:solidFill>
                          <a:effectLst/>
                          <a:latin typeface="Calibri" panose="020F0502020204030204" pitchFamily="34" charset="0"/>
                        </a:rPr>
                        <a:t>ΤΟΜΕΑΣ</a:t>
                      </a:r>
                    </a:p>
                  </a:txBody>
                  <a:tcPr marL="4763" marR="4763" marT="4763"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l-GR" sz="2400" b="1" i="0" u="none" strike="noStrike" dirty="0">
                          <a:solidFill>
                            <a:srgbClr val="000000"/>
                          </a:solidFill>
                          <a:effectLst/>
                          <a:latin typeface="Calibri" panose="020F0502020204030204" pitchFamily="34" charset="0"/>
                        </a:rPr>
                        <a:t>ΑΑ</a:t>
                      </a:r>
                    </a:p>
                  </a:txBody>
                  <a:tcPr marL="4763" marR="4763" marT="4763"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l-GR" sz="2800" b="1" kern="1200" dirty="0">
                          <a:solidFill>
                            <a:schemeClr val="dk1"/>
                          </a:solidFill>
                          <a:effectLst/>
                          <a:latin typeface="+mn-lt"/>
                          <a:ea typeface="+mn-ea"/>
                          <a:cs typeface="+mn-cs"/>
                        </a:rPr>
                        <a:t>ΙΔΙΟΤΗΤΑ</a:t>
                      </a:r>
                      <a:endParaRPr lang="el-GR" sz="2400" b="1" i="0" u="none" strike="noStrike" dirty="0">
                        <a:solidFill>
                          <a:srgbClr val="000000"/>
                        </a:solidFill>
                        <a:effectLst/>
                        <a:latin typeface="Calibri" panose="020F0502020204030204" pitchFamily="34" charset="0"/>
                      </a:endParaRPr>
                    </a:p>
                  </a:txBody>
                  <a:tcPr marL="4763" marR="4763" marT="4763"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l-GR" sz="2800" b="1" kern="1200" dirty="0">
                          <a:solidFill>
                            <a:schemeClr val="dk1"/>
                          </a:solidFill>
                          <a:effectLst/>
                          <a:latin typeface="+mn-lt"/>
                          <a:ea typeface="+mn-ea"/>
                          <a:cs typeface="+mn-cs"/>
                        </a:rPr>
                        <a:t>ΟΝΟΜΑΤΕΠΩΝΥΜΟ</a:t>
                      </a:r>
                      <a:r>
                        <a:rPr lang="en-US" sz="2400" u="none" strike="noStrike" dirty="0">
                          <a:effectLst/>
                        </a:rPr>
                        <a:t> </a:t>
                      </a:r>
                      <a:endParaRPr lang="el-GR" sz="2400" b="1" i="0" u="none" strike="noStrike" dirty="0">
                        <a:solidFill>
                          <a:srgbClr val="000000"/>
                        </a:solidFill>
                        <a:effectLst/>
                        <a:latin typeface="Calibri" panose="020F0502020204030204" pitchFamily="34" charset="0"/>
                      </a:endParaRPr>
                    </a:p>
                  </a:txBody>
                  <a:tcPr marL="4763" marR="4763" marT="4763"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604947502"/>
                  </a:ext>
                </a:extLst>
              </a:tr>
              <a:tr h="484783">
                <a:tc rowSpan="4">
                  <a:txBody>
                    <a:bodyPr/>
                    <a:lstStyle/>
                    <a:p>
                      <a:pPr algn="ctr"/>
                      <a:r>
                        <a:rPr lang="el-GR" sz="2000" b="1" kern="1200" dirty="0">
                          <a:solidFill>
                            <a:schemeClr val="dk1"/>
                          </a:solidFill>
                          <a:effectLst/>
                          <a:latin typeface="+mn-lt"/>
                          <a:ea typeface="+mn-ea"/>
                          <a:cs typeface="+mn-cs"/>
                        </a:rPr>
                        <a:t>ΓΥΝΑΙΚΕΙΑΣ ΕΠΙΧΕΙΡΗΜΑΤΙΚΟΤΗΤΑΣ</a:t>
                      </a:r>
                      <a:endParaRPr lang="en-US" sz="1400" kern="1200" dirty="0">
                        <a:solidFill>
                          <a:schemeClr val="dk1"/>
                        </a:solidFill>
                        <a:effectLst/>
                        <a:latin typeface="+mn-lt"/>
                        <a:ea typeface="+mn-ea"/>
                        <a:cs typeface="+mn-cs"/>
                      </a:endParaRPr>
                    </a:p>
                  </a:txBody>
                  <a:tcPr marL="4763" marR="4763" marT="47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l-GR" sz="2000" b="0" i="0" u="none" strike="noStrike" dirty="0">
                          <a:solidFill>
                            <a:srgbClr val="000000"/>
                          </a:solidFill>
                          <a:effectLst/>
                          <a:latin typeface="Calibri" panose="020F0502020204030204" pitchFamily="34" charset="0"/>
                        </a:rPr>
                        <a:t>1</a:t>
                      </a:r>
                    </a:p>
                  </a:txBody>
                  <a:tcPr marL="4763" marR="4763" marT="4763"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nSpc>
                          <a:spcPct val="107000"/>
                        </a:lnSpc>
                        <a:spcAft>
                          <a:spcPts val="800"/>
                        </a:spcAft>
                      </a:pPr>
                      <a:r>
                        <a:rPr lang="el-GR" sz="2000" dirty="0">
                          <a:effectLst/>
                          <a:latin typeface="Calibri" panose="020F0502020204030204" pitchFamily="34" charset="0"/>
                          <a:ea typeface="Calibri" panose="020F0502020204030204" pitchFamily="34" charset="0"/>
                          <a:cs typeface="Times New Roman" panose="02020603050405020304" pitchFamily="18" charset="0"/>
                        </a:rPr>
                        <a:t>ΠΡΟΕΔΡΟΣ</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l-GR" sz="2400" b="1" i="0" u="none" strike="noStrike" dirty="0">
                          <a:solidFill>
                            <a:srgbClr val="000000"/>
                          </a:solidFill>
                          <a:effectLst/>
                          <a:latin typeface="Calibri" panose="020F0502020204030204" pitchFamily="34" charset="0"/>
                        </a:rPr>
                        <a:t>ΒΛΑΧΑΝΤΩΝΗ ΟΛΥΜΠΙΑ</a:t>
                      </a:r>
                    </a:p>
                  </a:txBody>
                  <a:tcPr marL="4763" marR="4763" marT="4763"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604513595"/>
                  </a:ext>
                </a:extLst>
              </a:tr>
              <a:tr h="484783">
                <a:tc vMerge="1">
                  <a:txBody>
                    <a:bodyPr/>
                    <a:lstStyle/>
                    <a:p>
                      <a:pPr algn="ctr"/>
                      <a:endParaRPr lang="en-US" sz="1400" kern="1200" dirty="0">
                        <a:solidFill>
                          <a:schemeClr val="dk1"/>
                        </a:solidFill>
                        <a:effectLst/>
                        <a:latin typeface="+mn-lt"/>
                        <a:ea typeface="+mn-ea"/>
                        <a:cs typeface="+mn-cs"/>
                      </a:endParaRPr>
                    </a:p>
                  </a:txBody>
                  <a:tcPr marL="4763" marR="4763" marT="47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l-GR" sz="2000" b="0" i="0" u="none" strike="noStrike" dirty="0">
                          <a:solidFill>
                            <a:srgbClr val="000000"/>
                          </a:solidFill>
                          <a:effectLst/>
                          <a:latin typeface="Calibri" panose="020F0502020204030204" pitchFamily="34" charset="0"/>
                        </a:rPr>
                        <a:t>2</a:t>
                      </a:r>
                    </a:p>
                  </a:txBody>
                  <a:tcPr marL="4763" marR="4763" marT="4763"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nSpc>
                          <a:spcPct val="107000"/>
                        </a:lnSpc>
                        <a:spcAft>
                          <a:spcPts val="800"/>
                        </a:spcAft>
                      </a:pPr>
                      <a:r>
                        <a:rPr lang="el-GR" sz="2000" dirty="0">
                          <a:effectLst/>
                          <a:latin typeface="Calibri" panose="020F0502020204030204" pitchFamily="34" charset="0"/>
                          <a:ea typeface="Calibri" panose="020F0502020204030204" pitchFamily="34" charset="0"/>
                          <a:cs typeface="Times New Roman" panose="02020603050405020304" pitchFamily="18" charset="0"/>
                        </a:rPr>
                        <a:t>Α’ ΑΝΤΙΠΡΟΕΔΡΟΣ</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l-GR" sz="2400" b="1" i="0" u="none" strike="noStrike" dirty="0">
                          <a:solidFill>
                            <a:srgbClr val="000000"/>
                          </a:solidFill>
                          <a:effectLst/>
                          <a:latin typeface="Calibri" panose="020F0502020204030204" pitchFamily="34" charset="0"/>
                        </a:rPr>
                        <a:t>ΑΝΤΩΝΟΠΟΥΛΟΥ ΜΑΡΙΝΑ</a:t>
                      </a:r>
                    </a:p>
                  </a:txBody>
                  <a:tcPr marL="4763" marR="4763" marT="4763"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956269512"/>
                  </a:ext>
                </a:extLst>
              </a:tr>
              <a:tr h="484783">
                <a:tc vMerge="1">
                  <a:txBody>
                    <a:bodyPr/>
                    <a:lstStyle/>
                    <a:p>
                      <a:endParaRPr lang="el-GR"/>
                    </a:p>
                  </a:txBody>
                  <a:tcPr/>
                </a:tc>
                <a:tc>
                  <a:txBody>
                    <a:bodyPr/>
                    <a:lstStyle/>
                    <a:p>
                      <a:pPr algn="ctr" fontAlgn="b"/>
                      <a:r>
                        <a:rPr lang="el-GR" sz="2000" b="0" i="0" u="none" strike="noStrike" dirty="0">
                          <a:solidFill>
                            <a:srgbClr val="000000"/>
                          </a:solidFill>
                          <a:effectLst/>
                          <a:latin typeface="Calibri" panose="020F0502020204030204" pitchFamily="34" charset="0"/>
                        </a:rPr>
                        <a:t>3</a:t>
                      </a:r>
                    </a:p>
                  </a:txBody>
                  <a:tcPr marL="4763" marR="4763" marT="4763"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marR="0" lvl="0" indent="0" algn="l" defTabSz="1425732" rtl="0" eaLnBrk="1" fontAlgn="auto" latinLnBrk="0" hangingPunct="1">
                        <a:lnSpc>
                          <a:spcPct val="107000"/>
                        </a:lnSpc>
                        <a:spcBef>
                          <a:spcPts val="0"/>
                        </a:spcBef>
                        <a:spcAft>
                          <a:spcPts val="800"/>
                        </a:spcAft>
                        <a:buClrTx/>
                        <a:buSzTx/>
                        <a:buFontTx/>
                        <a:buNone/>
                        <a:tabLst/>
                        <a:defRPr/>
                      </a:pPr>
                      <a:r>
                        <a:rPr lang="el-GR" sz="2000" dirty="0">
                          <a:effectLst/>
                          <a:latin typeface="Calibri" panose="020F0502020204030204" pitchFamily="34" charset="0"/>
                          <a:ea typeface="Calibri" panose="020F0502020204030204" pitchFamily="34" charset="0"/>
                          <a:cs typeface="Times New Roman" panose="02020603050405020304" pitchFamily="18" charset="0"/>
                        </a:rPr>
                        <a:t>Β’ ΑΝΤΙΠΡΟΕΔΡΟΣ</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marR="0" lvl="0" indent="0" algn="ctr" defTabSz="1425732" rtl="0" eaLnBrk="1" fontAlgn="b" latinLnBrk="0" hangingPunct="1">
                        <a:lnSpc>
                          <a:spcPct val="100000"/>
                        </a:lnSpc>
                        <a:spcBef>
                          <a:spcPts val="0"/>
                        </a:spcBef>
                        <a:spcAft>
                          <a:spcPts val="0"/>
                        </a:spcAft>
                        <a:buClrTx/>
                        <a:buSzTx/>
                        <a:buFontTx/>
                        <a:buNone/>
                        <a:tabLst/>
                        <a:defRPr/>
                      </a:pPr>
                      <a:r>
                        <a:rPr lang="el-GR" sz="2400" b="1" i="0" u="none" strike="noStrike" dirty="0">
                          <a:solidFill>
                            <a:srgbClr val="000000"/>
                          </a:solidFill>
                          <a:effectLst/>
                          <a:latin typeface="Calibri" panose="020F0502020204030204" pitchFamily="34" charset="0"/>
                        </a:rPr>
                        <a:t>ΦΩΤΕΙΝΟΠΟΥΛΟΥ ΚΩΝΣΤΑΝΤΙΝΑ</a:t>
                      </a:r>
                    </a:p>
                  </a:txBody>
                  <a:tcPr marL="4763" marR="4763" marT="4763"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979863561"/>
                  </a:ext>
                </a:extLst>
              </a:tr>
              <a:tr h="484783">
                <a:tc vMerge="1">
                  <a:txBody>
                    <a:bodyPr/>
                    <a:lstStyle/>
                    <a:p>
                      <a:pPr algn="ctr"/>
                      <a:endParaRPr lang="en-US" sz="1400" kern="1200" dirty="0">
                        <a:solidFill>
                          <a:schemeClr val="dk1"/>
                        </a:solidFill>
                        <a:effectLst/>
                        <a:latin typeface="+mn-lt"/>
                        <a:ea typeface="+mn-ea"/>
                        <a:cs typeface="+mn-cs"/>
                      </a:endParaRPr>
                    </a:p>
                  </a:txBody>
                  <a:tcPr marL="4763" marR="4763" marT="47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l-GR" sz="2000" b="0" i="0" u="none" strike="noStrike" dirty="0">
                          <a:solidFill>
                            <a:srgbClr val="000000"/>
                          </a:solidFill>
                          <a:effectLst/>
                          <a:latin typeface="Calibri" panose="020F0502020204030204" pitchFamily="34" charset="0"/>
                        </a:rPr>
                        <a:t>4</a:t>
                      </a:r>
                    </a:p>
                  </a:txBody>
                  <a:tcPr marL="4763" marR="4763" marT="4763"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nSpc>
                          <a:spcPct val="107000"/>
                        </a:lnSpc>
                        <a:spcAft>
                          <a:spcPts val="800"/>
                        </a:spcAft>
                      </a:pPr>
                      <a:r>
                        <a:rPr lang="el-GR" sz="2000" dirty="0">
                          <a:effectLst/>
                          <a:latin typeface="Calibri" panose="020F0502020204030204" pitchFamily="34" charset="0"/>
                          <a:ea typeface="Calibri" panose="020F0502020204030204" pitchFamily="34" charset="0"/>
                          <a:cs typeface="Times New Roman" panose="02020603050405020304" pitchFamily="18" charset="0"/>
                        </a:rPr>
                        <a:t>ΜΕΛΟΣ</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l-GR" sz="2400" b="1" i="0" u="none" strike="noStrike" dirty="0">
                          <a:solidFill>
                            <a:srgbClr val="000000"/>
                          </a:solidFill>
                          <a:effectLst/>
                          <a:latin typeface="Calibri" panose="020F0502020204030204" pitchFamily="34" charset="0"/>
                        </a:rPr>
                        <a:t>ΚΟΛΟΒΑΔΗ ΧΡΙΣΤΙΝΑ</a:t>
                      </a:r>
                    </a:p>
                  </a:txBody>
                  <a:tcPr marL="4763" marR="4763" marT="4763"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758901930"/>
                  </a:ext>
                </a:extLst>
              </a:tr>
              <a:tr h="7383890">
                <a:tc gridSpan="4">
                  <a:txBody>
                    <a:bodyPr/>
                    <a:lstStyle/>
                    <a:p>
                      <a:endParaRPr lang="el-GR" sz="2200" b="1" kern="1200" dirty="0">
                        <a:solidFill>
                          <a:schemeClr val="dk1"/>
                        </a:solidFill>
                        <a:effectLst/>
                        <a:latin typeface="+mn-lt"/>
                        <a:ea typeface="+mn-ea"/>
                        <a:cs typeface="+mn-cs"/>
                      </a:endParaRPr>
                    </a:p>
                    <a:p>
                      <a:r>
                        <a:rPr lang="el-GR" sz="2200" b="1" kern="1200" dirty="0">
                          <a:solidFill>
                            <a:schemeClr val="dk1"/>
                          </a:solidFill>
                          <a:effectLst/>
                          <a:latin typeface="+mn-lt"/>
                          <a:ea typeface="+mn-ea"/>
                          <a:cs typeface="+mn-cs"/>
                        </a:rPr>
                        <a:t>Ρόλος και Αρμοδιότητες:</a:t>
                      </a:r>
                      <a:endParaRPr lang="en-US" sz="2200" kern="1200" dirty="0">
                        <a:solidFill>
                          <a:schemeClr val="dk1"/>
                        </a:solidFill>
                        <a:effectLst/>
                        <a:latin typeface="+mn-lt"/>
                        <a:ea typeface="+mn-ea"/>
                        <a:cs typeface="+mn-cs"/>
                      </a:endParaRPr>
                    </a:p>
                    <a:p>
                      <a:pPr marL="342900" lvl="0" indent="-342900">
                        <a:buFont typeface="Arial" panose="020B0604020202020204" pitchFamily="34" charset="0"/>
                        <a:buChar char="•"/>
                      </a:pPr>
                      <a:r>
                        <a:rPr lang="el-GR" sz="2200" kern="1200" dirty="0">
                          <a:solidFill>
                            <a:schemeClr val="dk1"/>
                          </a:solidFill>
                          <a:effectLst/>
                          <a:latin typeface="+mn-lt"/>
                          <a:ea typeface="+mn-ea"/>
                          <a:cs typeface="+mn-cs"/>
                        </a:rPr>
                        <a:t>Υποστήριξη γυναικών που ξεκινούν ή διαχειρίζονται επιχειρήσεις μέσω ειδικών προγραμμάτων.</a:t>
                      </a:r>
                      <a:endParaRPr lang="en-US" sz="2200" kern="1200" dirty="0">
                        <a:solidFill>
                          <a:schemeClr val="dk1"/>
                        </a:solidFill>
                        <a:effectLst/>
                        <a:latin typeface="+mn-lt"/>
                        <a:ea typeface="+mn-ea"/>
                        <a:cs typeface="+mn-cs"/>
                      </a:endParaRPr>
                    </a:p>
                    <a:p>
                      <a:pPr marL="342900" lvl="0" indent="-342900">
                        <a:buFont typeface="Arial" panose="020B0604020202020204" pitchFamily="34" charset="0"/>
                        <a:buChar char="•"/>
                      </a:pPr>
                      <a:r>
                        <a:rPr lang="el-GR" sz="2200" kern="1200" dirty="0">
                          <a:solidFill>
                            <a:schemeClr val="dk1"/>
                          </a:solidFill>
                          <a:effectLst/>
                          <a:latin typeface="+mn-lt"/>
                          <a:ea typeface="+mn-ea"/>
                          <a:cs typeface="+mn-cs"/>
                        </a:rPr>
                        <a:t>Συμβουλευτική για πρόσβαση σε κεφάλαια, επενδυτικά εργαλεία και χρηματοδοτήσεις.</a:t>
                      </a:r>
                      <a:endParaRPr lang="en-US" sz="2200" kern="1200" dirty="0">
                        <a:solidFill>
                          <a:schemeClr val="dk1"/>
                        </a:solidFill>
                        <a:effectLst/>
                        <a:latin typeface="+mn-lt"/>
                        <a:ea typeface="+mn-ea"/>
                        <a:cs typeface="+mn-cs"/>
                      </a:endParaRPr>
                    </a:p>
                    <a:p>
                      <a:pPr marL="342900" lvl="0" indent="-342900">
                        <a:buFont typeface="Arial" panose="020B0604020202020204" pitchFamily="34" charset="0"/>
                        <a:buChar char="•"/>
                      </a:pPr>
                      <a:r>
                        <a:rPr lang="el-GR" sz="2200" kern="1200" dirty="0">
                          <a:solidFill>
                            <a:schemeClr val="dk1"/>
                          </a:solidFill>
                          <a:effectLst/>
                          <a:latin typeface="+mn-lt"/>
                          <a:ea typeface="+mn-ea"/>
                          <a:cs typeface="+mn-cs"/>
                        </a:rPr>
                        <a:t>Καταγραφή και επίλυση εμποδίων που αντιμετωπίζουν οι γυναίκες στην επιχειρηματική τους πορεία.</a:t>
                      </a:r>
                      <a:endParaRPr lang="en-US" sz="2200" kern="1200" dirty="0">
                        <a:solidFill>
                          <a:schemeClr val="dk1"/>
                        </a:solidFill>
                        <a:effectLst/>
                        <a:latin typeface="+mn-lt"/>
                        <a:ea typeface="+mn-ea"/>
                        <a:cs typeface="+mn-cs"/>
                      </a:endParaRPr>
                    </a:p>
                    <a:p>
                      <a:pPr marL="342900" lvl="0" indent="-342900">
                        <a:buFont typeface="Arial" panose="020B0604020202020204" pitchFamily="34" charset="0"/>
                        <a:buChar char="•"/>
                      </a:pPr>
                      <a:r>
                        <a:rPr lang="el-GR" sz="2200" kern="1200" dirty="0">
                          <a:solidFill>
                            <a:schemeClr val="dk1"/>
                          </a:solidFill>
                          <a:effectLst/>
                          <a:latin typeface="+mn-lt"/>
                          <a:ea typeface="+mn-ea"/>
                          <a:cs typeface="+mn-cs"/>
                        </a:rPr>
                        <a:t>Προώθηση των καλών πρακτικών που ενισχύουν την ισότητα των φύλων στον επιχειρηματικό τομέα.</a:t>
                      </a:r>
                    </a:p>
                    <a:p>
                      <a:pPr lvl="0"/>
                      <a:endParaRPr lang="en-US" sz="2200" kern="1200" dirty="0">
                        <a:solidFill>
                          <a:schemeClr val="dk1"/>
                        </a:solidFill>
                        <a:effectLst/>
                        <a:latin typeface="+mn-lt"/>
                        <a:ea typeface="+mn-ea"/>
                        <a:cs typeface="+mn-cs"/>
                      </a:endParaRPr>
                    </a:p>
                    <a:p>
                      <a:r>
                        <a:rPr lang="el-GR" sz="2200" b="1" kern="1200" dirty="0">
                          <a:solidFill>
                            <a:schemeClr val="dk1"/>
                          </a:solidFill>
                          <a:effectLst/>
                          <a:latin typeface="+mn-lt"/>
                          <a:ea typeface="+mn-ea"/>
                          <a:cs typeface="+mn-cs"/>
                        </a:rPr>
                        <a:t>Ενέργειες -  Δράσεις:</a:t>
                      </a:r>
                      <a:endParaRPr lang="en-US" sz="2200" kern="1200" dirty="0">
                        <a:solidFill>
                          <a:schemeClr val="dk1"/>
                        </a:solidFill>
                        <a:effectLst/>
                        <a:latin typeface="+mn-lt"/>
                        <a:ea typeface="+mn-ea"/>
                        <a:cs typeface="+mn-cs"/>
                      </a:endParaRPr>
                    </a:p>
                    <a:p>
                      <a:pPr marL="342900" lvl="0" indent="-342900">
                        <a:buFont typeface="Arial" panose="020B0604020202020204" pitchFamily="34" charset="0"/>
                        <a:buChar char="•"/>
                      </a:pPr>
                      <a:r>
                        <a:rPr lang="el-GR" sz="2200" kern="1200" dirty="0">
                          <a:solidFill>
                            <a:schemeClr val="dk1"/>
                          </a:solidFill>
                          <a:effectLst/>
                          <a:latin typeface="+mn-lt"/>
                          <a:ea typeface="+mn-ea"/>
                          <a:cs typeface="+mn-cs"/>
                        </a:rPr>
                        <a:t>Δημιουργία ειδικού </a:t>
                      </a:r>
                      <a:r>
                        <a:rPr lang="el-GR" sz="2200" kern="1200" dirty="0" err="1">
                          <a:solidFill>
                            <a:schemeClr val="dk1"/>
                          </a:solidFill>
                          <a:effectLst/>
                          <a:latin typeface="+mn-lt"/>
                          <a:ea typeface="+mn-ea"/>
                          <a:cs typeface="+mn-cs"/>
                        </a:rPr>
                        <a:t>mentoring</a:t>
                      </a:r>
                      <a:r>
                        <a:rPr lang="el-GR" sz="2200" kern="1200" dirty="0">
                          <a:solidFill>
                            <a:schemeClr val="dk1"/>
                          </a:solidFill>
                          <a:effectLst/>
                          <a:latin typeface="+mn-lt"/>
                          <a:ea typeface="+mn-ea"/>
                          <a:cs typeface="+mn-cs"/>
                        </a:rPr>
                        <a:t> προγράμματος με καθοδήγηση από καταξιωμένες γυναίκες επιχειρηματίες.</a:t>
                      </a:r>
                      <a:endParaRPr lang="en-US" sz="2200" kern="1200" dirty="0">
                        <a:solidFill>
                          <a:schemeClr val="dk1"/>
                        </a:solidFill>
                        <a:effectLst/>
                        <a:latin typeface="+mn-lt"/>
                        <a:ea typeface="+mn-ea"/>
                        <a:cs typeface="+mn-cs"/>
                      </a:endParaRPr>
                    </a:p>
                    <a:p>
                      <a:pPr marL="342900" lvl="0" indent="-342900">
                        <a:buFont typeface="Arial" panose="020B0604020202020204" pitchFamily="34" charset="0"/>
                        <a:buChar char="•"/>
                      </a:pPr>
                      <a:r>
                        <a:rPr lang="el-GR" sz="2200" kern="1200" dirty="0">
                          <a:solidFill>
                            <a:schemeClr val="dk1"/>
                          </a:solidFill>
                          <a:effectLst/>
                          <a:latin typeface="+mn-lt"/>
                          <a:ea typeface="+mn-ea"/>
                          <a:cs typeface="+mn-cs"/>
                        </a:rPr>
                        <a:t>Δημιουργία ψηφιακής πλατφόρμας δικτύωσης για γυναίκες επιχειρηματίες.</a:t>
                      </a:r>
                      <a:endParaRPr lang="en-US" sz="2200" kern="1200" dirty="0">
                        <a:solidFill>
                          <a:schemeClr val="dk1"/>
                        </a:solidFill>
                        <a:effectLst/>
                        <a:latin typeface="+mn-lt"/>
                        <a:ea typeface="+mn-ea"/>
                        <a:cs typeface="+mn-cs"/>
                      </a:endParaRPr>
                    </a:p>
                    <a:p>
                      <a:pPr marL="342900" lvl="0" indent="-342900">
                        <a:buFont typeface="Arial" panose="020B0604020202020204" pitchFamily="34" charset="0"/>
                        <a:buChar char="•"/>
                      </a:pPr>
                      <a:r>
                        <a:rPr lang="el-GR" sz="2200" kern="1200" dirty="0">
                          <a:solidFill>
                            <a:schemeClr val="dk1"/>
                          </a:solidFill>
                          <a:effectLst/>
                          <a:latin typeface="+mn-lt"/>
                          <a:ea typeface="+mn-ea"/>
                          <a:cs typeface="+mn-cs"/>
                        </a:rPr>
                        <a:t>Προώθηση συμμετοχής σε διεθνή δίκτυα γυναικείας επιχειρηματικότητας.</a:t>
                      </a:r>
                    </a:p>
                    <a:p>
                      <a:pPr lvl="0"/>
                      <a:endParaRPr lang="en-US" sz="2200" kern="1200" dirty="0">
                        <a:solidFill>
                          <a:schemeClr val="dk1"/>
                        </a:solidFill>
                        <a:effectLst/>
                        <a:latin typeface="+mn-lt"/>
                        <a:ea typeface="+mn-ea"/>
                        <a:cs typeface="+mn-cs"/>
                      </a:endParaRPr>
                    </a:p>
                    <a:p>
                      <a:r>
                        <a:rPr lang="el-GR" sz="2200" b="1" kern="1200" dirty="0">
                          <a:solidFill>
                            <a:schemeClr val="dk1"/>
                          </a:solidFill>
                          <a:effectLst/>
                          <a:latin typeface="+mn-lt"/>
                          <a:ea typeface="+mn-ea"/>
                          <a:cs typeface="+mn-cs"/>
                        </a:rPr>
                        <a:t>Επιθυμητά Αποτελέσματα:</a:t>
                      </a:r>
                      <a:endParaRPr lang="en-US" sz="2200" kern="1200" dirty="0">
                        <a:solidFill>
                          <a:schemeClr val="dk1"/>
                        </a:solidFill>
                        <a:effectLst/>
                        <a:latin typeface="+mn-lt"/>
                        <a:ea typeface="+mn-ea"/>
                        <a:cs typeface="+mn-cs"/>
                      </a:endParaRPr>
                    </a:p>
                    <a:p>
                      <a:pPr marL="342900" lvl="0" indent="-342900">
                        <a:buFont typeface="Arial" panose="020B0604020202020204" pitchFamily="34" charset="0"/>
                        <a:buChar char="•"/>
                      </a:pPr>
                      <a:r>
                        <a:rPr lang="el-GR" sz="2200" kern="1200" dirty="0">
                          <a:solidFill>
                            <a:schemeClr val="dk1"/>
                          </a:solidFill>
                          <a:effectLst/>
                          <a:latin typeface="+mn-lt"/>
                          <a:ea typeface="+mn-ea"/>
                          <a:cs typeface="+mn-cs"/>
                        </a:rPr>
                        <a:t>Αυξημένη συμμετοχή γυναικών σε επιχειρηματικά προγράμματα και χρηματοδοτήσεις.</a:t>
                      </a:r>
                      <a:endParaRPr lang="en-US" sz="2200" kern="1200" dirty="0">
                        <a:solidFill>
                          <a:schemeClr val="dk1"/>
                        </a:solidFill>
                        <a:effectLst/>
                        <a:latin typeface="+mn-lt"/>
                        <a:ea typeface="+mn-ea"/>
                        <a:cs typeface="+mn-cs"/>
                      </a:endParaRPr>
                    </a:p>
                    <a:p>
                      <a:pPr marL="342900" lvl="0" indent="-342900">
                        <a:buFont typeface="Arial" panose="020B0604020202020204" pitchFamily="34" charset="0"/>
                        <a:buChar char="•"/>
                      </a:pPr>
                      <a:r>
                        <a:rPr lang="el-GR" sz="2200" kern="1200" dirty="0">
                          <a:solidFill>
                            <a:schemeClr val="dk1"/>
                          </a:solidFill>
                          <a:effectLst/>
                          <a:latin typeface="+mn-lt"/>
                          <a:ea typeface="+mn-ea"/>
                          <a:cs typeface="+mn-cs"/>
                        </a:rPr>
                        <a:t>Δημιουργία νέων επιχειρηματικών ευκαιριών για γυναίκες.</a:t>
                      </a:r>
                      <a:endParaRPr lang="en-US" sz="2200" kern="1200" dirty="0">
                        <a:solidFill>
                          <a:schemeClr val="dk1"/>
                        </a:solidFill>
                        <a:effectLst/>
                        <a:latin typeface="+mn-lt"/>
                        <a:ea typeface="+mn-ea"/>
                        <a:cs typeface="+mn-cs"/>
                      </a:endParaRPr>
                    </a:p>
                    <a:p>
                      <a:pPr marL="342900" lvl="0" indent="-342900">
                        <a:buFont typeface="Arial" panose="020B0604020202020204" pitchFamily="34" charset="0"/>
                        <a:buChar char="•"/>
                      </a:pPr>
                      <a:r>
                        <a:rPr lang="el-GR" sz="2200" kern="1200" dirty="0">
                          <a:solidFill>
                            <a:schemeClr val="dk1"/>
                          </a:solidFill>
                          <a:effectLst/>
                          <a:latin typeface="+mn-lt"/>
                          <a:ea typeface="+mn-ea"/>
                          <a:cs typeface="+mn-cs"/>
                        </a:rPr>
                        <a:t>Καλλιέργεια ισχυρών γυναικείων επιχειρηματικών δικτύων.</a:t>
                      </a:r>
                      <a:endParaRPr lang="en-US" sz="2200" kern="1200" dirty="0">
                        <a:solidFill>
                          <a:schemeClr val="dk1"/>
                        </a:solidFill>
                        <a:effectLst/>
                        <a:latin typeface="+mn-lt"/>
                        <a:ea typeface="+mn-ea"/>
                        <a:cs typeface="+mn-cs"/>
                      </a:endParaRPr>
                    </a:p>
                    <a:p>
                      <a:pPr algn="ctr" fontAlgn="b"/>
                      <a:endParaRPr lang="el-GR" sz="1800" b="1" i="0" u="none" strike="noStrike" dirty="0">
                        <a:solidFill>
                          <a:srgbClr val="000000"/>
                        </a:solidFill>
                        <a:effectLst/>
                        <a:latin typeface="Calibri" panose="020F0502020204030204" pitchFamily="34" charset="0"/>
                      </a:endParaRPr>
                    </a:p>
                  </a:txBody>
                  <a:tcPr marL="4763" marR="4763" marT="4763"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hMerge="1">
                  <a:txBody>
                    <a:bodyPr/>
                    <a:lstStyle/>
                    <a:p>
                      <a:pPr algn="ctr" fontAlgn="b"/>
                      <a:endParaRPr lang="el-GR" sz="2800" b="1" i="0" u="none" strike="noStrike" dirty="0">
                        <a:solidFill>
                          <a:srgbClr val="000000"/>
                        </a:solidFill>
                        <a:effectLst/>
                        <a:latin typeface="Calibri" panose="020F0502020204030204" pitchFamily="34" charset="0"/>
                      </a:endParaRPr>
                    </a:p>
                  </a:txBody>
                  <a:tcPr marL="4763" marR="4763" marT="4763"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hMerge="1">
                  <a:txBody>
                    <a:bodyPr/>
                    <a:lstStyle/>
                    <a:p>
                      <a:pPr algn="ctr" fontAlgn="b"/>
                      <a:endParaRPr lang="el-GR" sz="2800" b="1" i="0" u="none" strike="noStrike" dirty="0">
                        <a:solidFill>
                          <a:srgbClr val="000000"/>
                        </a:solidFill>
                        <a:effectLst/>
                        <a:latin typeface="Calibri" panose="020F0502020204030204" pitchFamily="34" charset="0"/>
                      </a:endParaRPr>
                    </a:p>
                  </a:txBody>
                  <a:tcPr marL="4763" marR="4763" marT="4763"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hMerge="1">
                  <a:txBody>
                    <a:bodyPr/>
                    <a:lstStyle/>
                    <a:p>
                      <a:pPr algn="ctr" fontAlgn="b"/>
                      <a:endParaRPr lang="el-GR" sz="2800" b="1" i="0" u="none" strike="noStrike" dirty="0">
                        <a:solidFill>
                          <a:srgbClr val="000000"/>
                        </a:solidFill>
                        <a:effectLst/>
                        <a:latin typeface="Calibri" panose="020F0502020204030204" pitchFamily="34" charset="0"/>
                      </a:endParaRPr>
                    </a:p>
                  </a:txBody>
                  <a:tcPr marL="4763" marR="4763" marT="4763"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386985116"/>
                  </a:ext>
                </a:extLst>
              </a:tr>
            </a:tbl>
          </a:graphicData>
        </a:graphic>
      </p:graphicFrame>
      <p:sp>
        <p:nvSpPr>
          <p:cNvPr id="2" name="Θέση αριθμού διαφάνειας 1">
            <a:extLst>
              <a:ext uri="{FF2B5EF4-FFF2-40B4-BE49-F238E27FC236}">
                <a16:creationId xmlns:a16="http://schemas.microsoft.com/office/drawing/2014/main" id="{C4502518-7218-428B-92C2-716E0E0C7B4F}"/>
              </a:ext>
            </a:extLst>
          </p:cNvPr>
          <p:cNvSpPr>
            <a:spLocks noGrp="1"/>
          </p:cNvSpPr>
          <p:nvPr>
            <p:ph type="sldNum" sz="quarter" idx="7"/>
          </p:nvPr>
        </p:nvSpPr>
        <p:spPr/>
        <p:txBody>
          <a:bodyPr/>
          <a:lstStyle/>
          <a:p>
            <a:fld id="{B6F15528-21DE-4FAA-801E-634DDDAF4B2B}" type="slidenum">
              <a:rPr lang="el-GR" smtClean="0"/>
              <a:t>17</a:t>
            </a:fld>
            <a:endParaRPr lang="el-GR"/>
          </a:p>
        </p:txBody>
      </p:sp>
    </p:spTree>
    <p:extLst>
      <p:ext uri="{BB962C8B-B14F-4D97-AF65-F5344CB8AC3E}">
        <p14:creationId xmlns:p14="http://schemas.microsoft.com/office/powerpoint/2010/main" val="1989726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13B243-D61D-359D-1758-50370038583E}"/>
            </a:ext>
          </a:extLst>
        </p:cNvPr>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915DCA2F-46B1-ACC6-7855-4B8261F9C1B5}"/>
              </a:ext>
            </a:extLst>
          </p:cNvPr>
          <p:cNvGraphicFramePr>
            <a:graphicFrameLocks noGrp="1"/>
          </p:cNvGraphicFramePr>
          <p:nvPr>
            <p:extLst>
              <p:ext uri="{D42A27DB-BD31-4B8C-83A1-F6EECF244321}">
                <p14:modId xmlns:p14="http://schemas.microsoft.com/office/powerpoint/2010/main" val="451683298"/>
              </p:ext>
            </p:extLst>
          </p:nvPr>
        </p:nvGraphicFramePr>
        <p:xfrm>
          <a:off x="742156" y="1003300"/>
          <a:ext cx="17144999" cy="7618098"/>
        </p:xfrm>
        <a:graphic>
          <a:graphicData uri="http://schemas.openxmlformats.org/drawingml/2006/table">
            <a:tbl>
              <a:tblPr>
                <a:tableStyleId>{5C22544A-7EE6-4342-B048-85BDC9FD1C3A}</a:tableStyleId>
              </a:tblPr>
              <a:tblGrid>
                <a:gridCol w="2857500">
                  <a:extLst>
                    <a:ext uri="{9D8B030D-6E8A-4147-A177-3AD203B41FA5}">
                      <a16:colId xmlns:a16="http://schemas.microsoft.com/office/drawing/2014/main" val="1734176469"/>
                    </a:ext>
                  </a:extLst>
                </a:gridCol>
                <a:gridCol w="952499">
                  <a:extLst>
                    <a:ext uri="{9D8B030D-6E8A-4147-A177-3AD203B41FA5}">
                      <a16:colId xmlns:a16="http://schemas.microsoft.com/office/drawing/2014/main" val="2552197842"/>
                    </a:ext>
                  </a:extLst>
                </a:gridCol>
                <a:gridCol w="4762501">
                  <a:extLst>
                    <a:ext uri="{9D8B030D-6E8A-4147-A177-3AD203B41FA5}">
                      <a16:colId xmlns:a16="http://schemas.microsoft.com/office/drawing/2014/main" val="3801079791"/>
                    </a:ext>
                  </a:extLst>
                </a:gridCol>
                <a:gridCol w="8572499">
                  <a:extLst>
                    <a:ext uri="{9D8B030D-6E8A-4147-A177-3AD203B41FA5}">
                      <a16:colId xmlns:a16="http://schemas.microsoft.com/office/drawing/2014/main" val="2086754951"/>
                    </a:ext>
                  </a:extLst>
                </a:gridCol>
              </a:tblGrid>
              <a:tr h="426751">
                <a:tc gridSpan="4">
                  <a:txBody>
                    <a:bodyPr/>
                    <a:lstStyle/>
                    <a:p>
                      <a:pPr algn="ctr"/>
                      <a:r>
                        <a:rPr lang="el-GR" sz="2800" b="1" kern="1200" dirty="0">
                          <a:solidFill>
                            <a:schemeClr val="dk1"/>
                          </a:solidFill>
                          <a:effectLst/>
                          <a:latin typeface="+mn-lt"/>
                          <a:ea typeface="+mn-ea"/>
                          <a:cs typeface="+mn-cs"/>
                        </a:rPr>
                        <a:t>ΤΟΜΕΙΣ ΕΥΘΥΝΗΣ ΚΑΙ ΔΙΟΙΚΗΤΙΚΉ ΔΙΑΡΘΡΩΣΗ</a:t>
                      </a:r>
                      <a:endParaRPr lang="en-US" sz="2800" kern="1200" dirty="0">
                        <a:solidFill>
                          <a:schemeClr val="dk1"/>
                        </a:solidFill>
                        <a:effectLst/>
                        <a:latin typeface="+mn-lt"/>
                        <a:ea typeface="+mn-ea"/>
                        <a:cs typeface="+mn-cs"/>
                      </a:endParaRPr>
                    </a:p>
                  </a:txBody>
                  <a:tcPr marL="4763" marR="4763" marT="47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2"/>
                    </a:solidFill>
                  </a:tcPr>
                </a:tc>
                <a:tc hMerge="1">
                  <a:txBody>
                    <a:bodyPr/>
                    <a:lstStyle/>
                    <a:p>
                      <a:endParaRPr lang="en-US"/>
                    </a:p>
                  </a:txBody>
                  <a:tcPr>
                    <a:lnL w="12700" cap="flat" cmpd="sng" algn="ctr">
                      <a:solidFill>
                        <a:schemeClr val="bg1">
                          <a:lumMod val="65000"/>
                        </a:schemeClr>
                      </a:solidFill>
                      <a:prstDash val="solid"/>
                      <a:round/>
                      <a:headEnd type="none" w="med" len="med"/>
                      <a:tailEnd type="none" w="med" len="med"/>
                    </a:lnL>
                  </a:tcPr>
                </a:tc>
                <a:tc hMerge="1">
                  <a:txBody>
                    <a:bodyPr/>
                    <a:lstStyle/>
                    <a:p>
                      <a:endParaRPr lang="en-US"/>
                    </a:p>
                  </a:txBody>
                  <a:tcPr/>
                </a:tc>
                <a:tc hMerge="1">
                  <a:txBody>
                    <a:bodyPr/>
                    <a:lstStyle/>
                    <a:p>
                      <a:endParaRPr lang="en-US"/>
                    </a:p>
                  </a:txBody>
                  <a:tcPr>
                    <a:lnL w="12700" cap="flat" cmpd="sng" algn="ctr">
                      <a:solidFill>
                        <a:schemeClr val="bg1">
                          <a:lumMod val="65000"/>
                        </a:schemeClr>
                      </a:solidFill>
                      <a:prstDash val="solid"/>
                      <a:round/>
                      <a:headEnd type="none" w="med" len="med"/>
                      <a:tailEnd type="none" w="med" len="med"/>
                    </a:lnL>
                  </a:tcPr>
                </a:tc>
                <a:extLst>
                  <a:ext uri="{0D108BD9-81ED-4DB2-BD59-A6C34878D82A}">
                    <a16:rowId xmlns:a16="http://schemas.microsoft.com/office/drawing/2014/main" val="1661391081"/>
                  </a:ext>
                </a:extLst>
              </a:tr>
              <a:tr h="359573">
                <a:tc>
                  <a:txBody>
                    <a:bodyPr/>
                    <a:lstStyle/>
                    <a:p>
                      <a:pPr algn="ctr" fontAlgn="b"/>
                      <a:r>
                        <a:rPr lang="el-GR" sz="2400" b="1" i="0" u="none" strike="noStrike" dirty="0">
                          <a:solidFill>
                            <a:srgbClr val="000000"/>
                          </a:solidFill>
                          <a:effectLst/>
                          <a:latin typeface="Calibri" panose="020F0502020204030204" pitchFamily="34" charset="0"/>
                        </a:rPr>
                        <a:t>ΤΟΜΕΑΣ</a:t>
                      </a:r>
                    </a:p>
                  </a:txBody>
                  <a:tcPr marL="4763" marR="4763" marT="4763"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l-GR" sz="2400" b="1" i="0" u="none" strike="noStrike" dirty="0">
                          <a:solidFill>
                            <a:srgbClr val="000000"/>
                          </a:solidFill>
                          <a:effectLst/>
                          <a:latin typeface="Calibri" panose="020F0502020204030204" pitchFamily="34" charset="0"/>
                        </a:rPr>
                        <a:t>ΑΑ</a:t>
                      </a:r>
                    </a:p>
                  </a:txBody>
                  <a:tcPr marL="4763" marR="4763" marT="4763"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l-GR" sz="2800" b="1" kern="1200" dirty="0">
                          <a:solidFill>
                            <a:schemeClr val="dk1"/>
                          </a:solidFill>
                          <a:effectLst/>
                          <a:latin typeface="+mn-lt"/>
                          <a:ea typeface="+mn-ea"/>
                          <a:cs typeface="+mn-cs"/>
                        </a:rPr>
                        <a:t>ΙΔΙΟΤΗΤΑ</a:t>
                      </a:r>
                      <a:endParaRPr lang="el-GR" sz="2400" b="1" i="0" u="none" strike="noStrike" dirty="0">
                        <a:solidFill>
                          <a:srgbClr val="000000"/>
                        </a:solidFill>
                        <a:effectLst/>
                        <a:latin typeface="Calibri" panose="020F0502020204030204" pitchFamily="34" charset="0"/>
                      </a:endParaRPr>
                    </a:p>
                  </a:txBody>
                  <a:tcPr marL="4763" marR="4763" marT="4763"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l-GR" sz="2800" b="1" kern="1200" dirty="0">
                          <a:solidFill>
                            <a:schemeClr val="dk1"/>
                          </a:solidFill>
                          <a:effectLst/>
                          <a:latin typeface="+mn-lt"/>
                          <a:ea typeface="+mn-ea"/>
                          <a:cs typeface="+mn-cs"/>
                        </a:rPr>
                        <a:t>ΟΝΟΜΑΤΕΠΩΝΥΜΟ</a:t>
                      </a:r>
                      <a:r>
                        <a:rPr lang="en-US" sz="2400" u="none" strike="noStrike" dirty="0">
                          <a:effectLst/>
                        </a:rPr>
                        <a:t> </a:t>
                      </a:r>
                      <a:endParaRPr lang="el-GR" sz="2400" b="1" i="0" u="none" strike="noStrike" dirty="0">
                        <a:solidFill>
                          <a:srgbClr val="000000"/>
                        </a:solidFill>
                        <a:effectLst/>
                        <a:latin typeface="Calibri" panose="020F0502020204030204" pitchFamily="34" charset="0"/>
                      </a:endParaRPr>
                    </a:p>
                  </a:txBody>
                  <a:tcPr marL="4763" marR="4763" marT="4763"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604947502"/>
                  </a:ext>
                </a:extLst>
              </a:tr>
              <a:tr h="358675">
                <a:tc rowSpan="3">
                  <a:txBody>
                    <a:bodyPr/>
                    <a:lstStyle/>
                    <a:p>
                      <a:pPr algn="ctr"/>
                      <a:r>
                        <a:rPr lang="el-GR" sz="2000" b="1" kern="1200" dirty="0">
                          <a:solidFill>
                            <a:schemeClr val="dk1"/>
                          </a:solidFill>
                          <a:effectLst/>
                          <a:latin typeface="+mn-lt"/>
                          <a:ea typeface="+mn-ea"/>
                          <a:cs typeface="+mn-cs"/>
                        </a:rPr>
                        <a:t>ΨΗΦΙΑΚΟΥ ΕΜΠΟΡΙΟΥ  ΚΑΙ ΚΑΙΝΟΤΟΜΙΑΣ</a:t>
                      </a:r>
                      <a:endParaRPr lang="en-US" sz="1050" kern="1200" dirty="0">
                        <a:solidFill>
                          <a:schemeClr val="dk1"/>
                        </a:solidFill>
                        <a:effectLst/>
                        <a:latin typeface="+mn-lt"/>
                        <a:ea typeface="+mn-ea"/>
                        <a:cs typeface="+mn-cs"/>
                      </a:endParaRPr>
                    </a:p>
                  </a:txBody>
                  <a:tcPr marL="4763" marR="4763" marT="47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l-GR" sz="2000" b="0" i="0" u="none" strike="noStrike" dirty="0">
                          <a:solidFill>
                            <a:srgbClr val="000000"/>
                          </a:solidFill>
                          <a:effectLst/>
                          <a:latin typeface="Calibri" panose="020F0502020204030204" pitchFamily="34" charset="0"/>
                        </a:rPr>
                        <a:t>1</a:t>
                      </a:r>
                    </a:p>
                  </a:txBody>
                  <a:tcPr marL="4763" marR="4763" marT="4763"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nSpc>
                          <a:spcPct val="107000"/>
                        </a:lnSpc>
                        <a:spcAft>
                          <a:spcPts val="800"/>
                        </a:spcAft>
                      </a:pPr>
                      <a:r>
                        <a:rPr lang="el-GR" sz="2000" dirty="0">
                          <a:effectLst/>
                          <a:latin typeface="Calibri" panose="020F0502020204030204" pitchFamily="34" charset="0"/>
                          <a:ea typeface="Calibri" panose="020F0502020204030204" pitchFamily="34" charset="0"/>
                          <a:cs typeface="Times New Roman" panose="02020603050405020304" pitchFamily="18" charset="0"/>
                        </a:rPr>
                        <a:t>ΠΡΟΕΔΡΟΣ</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l-GR" sz="2400" b="1" i="0" u="none" strike="noStrike" dirty="0">
                          <a:solidFill>
                            <a:srgbClr val="000000"/>
                          </a:solidFill>
                          <a:effectLst/>
                          <a:latin typeface="Calibri" panose="020F0502020204030204" pitchFamily="34" charset="0"/>
                        </a:rPr>
                        <a:t>ΣΙΑΨΑΛΗΣ ΝΙΚΟΣ</a:t>
                      </a:r>
                    </a:p>
                  </a:txBody>
                  <a:tcPr marL="4763" marR="4763" marT="4763"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604513595"/>
                  </a:ext>
                </a:extLst>
              </a:tr>
              <a:tr h="358675">
                <a:tc vMerge="1">
                  <a:txBody>
                    <a:bodyPr/>
                    <a:lstStyle/>
                    <a:p>
                      <a:pPr algn="ctr"/>
                      <a:endParaRPr lang="en-US" sz="1400" kern="1200" dirty="0">
                        <a:solidFill>
                          <a:schemeClr val="dk1"/>
                        </a:solidFill>
                        <a:effectLst/>
                        <a:latin typeface="+mn-lt"/>
                        <a:ea typeface="+mn-ea"/>
                        <a:cs typeface="+mn-cs"/>
                      </a:endParaRPr>
                    </a:p>
                  </a:txBody>
                  <a:tcPr marL="4763" marR="4763" marT="47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l-GR" sz="2000" b="0" i="0" u="none" strike="noStrike" dirty="0">
                          <a:solidFill>
                            <a:srgbClr val="000000"/>
                          </a:solidFill>
                          <a:effectLst/>
                          <a:latin typeface="Calibri" panose="020F0502020204030204" pitchFamily="34" charset="0"/>
                        </a:rPr>
                        <a:t>2</a:t>
                      </a:r>
                    </a:p>
                  </a:txBody>
                  <a:tcPr marL="4763" marR="4763" marT="4763"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nSpc>
                          <a:spcPct val="107000"/>
                        </a:lnSpc>
                        <a:spcAft>
                          <a:spcPts val="800"/>
                        </a:spcAft>
                      </a:pPr>
                      <a:r>
                        <a:rPr lang="el-GR" sz="2000" dirty="0">
                          <a:effectLst/>
                          <a:latin typeface="Calibri" panose="020F0502020204030204" pitchFamily="34" charset="0"/>
                          <a:ea typeface="Calibri" panose="020F0502020204030204" pitchFamily="34" charset="0"/>
                          <a:cs typeface="Times New Roman" panose="02020603050405020304" pitchFamily="18" charset="0"/>
                        </a:rPr>
                        <a:t>ΑΝΤΙΠΡΟΕΔΡΟΣ</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l-GR" sz="2400" b="1" i="0" u="none" strike="noStrike" dirty="0">
                          <a:solidFill>
                            <a:srgbClr val="000000"/>
                          </a:solidFill>
                          <a:effectLst/>
                          <a:latin typeface="Calibri" panose="020F0502020204030204" pitchFamily="34" charset="0"/>
                        </a:rPr>
                        <a:t>ΚΩΝΣΤΑΝΤΟΠΟΥΛΟΣ ΑΛΚΗΣ</a:t>
                      </a:r>
                    </a:p>
                  </a:txBody>
                  <a:tcPr marL="4763" marR="4763" marT="4763"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956269512"/>
                  </a:ext>
                </a:extLst>
              </a:tr>
              <a:tr h="358675">
                <a:tc vMerge="1">
                  <a:txBody>
                    <a:bodyPr/>
                    <a:lstStyle/>
                    <a:p>
                      <a:pPr algn="ctr"/>
                      <a:endParaRPr lang="en-US" sz="1400" kern="1200" dirty="0">
                        <a:solidFill>
                          <a:schemeClr val="dk1"/>
                        </a:solidFill>
                        <a:effectLst/>
                        <a:latin typeface="+mn-lt"/>
                        <a:ea typeface="+mn-ea"/>
                        <a:cs typeface="+mn-cs"/>
                      </a:endParaRPr>
                    </a:p>
                  </a:txBody>
                  <a:tcPr marL="4763" marR="4763" marT="47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l-GR" sz="2000" b="0" i="0" u="none" strike="noStrike" dirty="0">
                          <a:solidFill>
                            <a:srgbClr val="000000"/>
                          </a:solidFill>
                          <a:effectLst/>
                          <a:latin typeface="Calibri" panose="020F0502020204030204" pitchFamily="34" charset="0"/>
                        </a:rPr>
                        <a:t>3</a:t>
                      </a:r>
                    </a:p>
                  </a:txBody>
                  <a:tcPr marL="4763" marR="4763" marT="4763"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nSpc>
                          <a:spcPct val="107000"/>
                        </a:lnSpc>
                        <a:spcAft>
                          <a:spcPts val="800"/>
                        </a:spcAft>
                      </a:pPr>
                      <a:r>
                        <a:rPr lang="el-GR" sz="2000" dirty="0">
                          <a:effectLst/>
                          <a:latin typeface="Calibri" panose="020F0502020204030204" pitchFamily="34" charset="0"/>
                          <a:ea typeface="Calibri" panose="020F0502020204030204" pitchFamily="34" charset="0"/>
                          <a:cs typeface="Times New Roman" panose="02020603050405020304" pitchFamily="18" charset="0"/>
                        </a:rPr>
                        <a:t>ΜΕΛΟΣ</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l-GR" sz="2400" b="1" i="0" u="none" strike="noStrike" dirty="0">
                          <a:solidFill>
                            <a:srgbClr val="000000"/>
                          </a:solidFill>
                          <a:effectLst/>
                          <a:latin typeface="Calibri" panose="020F0502020204030204" pitchFamily="34" charset="0"/>
                        </a:rPr>
                        <a:t>ΓΑΒΡΙΛΙΑΔΗΣ ΠΑΝΑΓΙΩΤΗΣ</a:t>
                      </a:r>
                    </a:p>
                  </a:txBody>
                  <a:tcPr marL="4763" marR="4763" marT="4763"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758901930"/>
                  </a:ext>
                </a:extLst>
              </a:tr>
              <a:tr h="169188">
                <a:tc gridSpan="4">
                  <a:txBody>
                    <a:bodyPr/>
                    <a:lstStyle/>
                    <a:p>
                      <a:endParaRPr lang="el-GR" sz="2200" b="1" kern="1200" dirty="0">
                        <a:solidFill>
                          <a:schemeClr val="dk1"/>
                        </a:solidFill>
                        <a:effectLst/>
                        <a:latin typeface="+mn-lt"/>
                        <a:ea typeface="+mn-ea"/>
                        <a:cs typeface="+mn-cs"/>
                      </a:endParaRPr>
                    </a:p>
                    <a:p>
                      <a:r>
                        <a:rPr lang="el-GR" sz="2200" b="1" kern="1200" dirty="0">
                          <a:solidFill>
                            <a:schemeClr val="dk1"/>
                          </a:solidFill>
                          <a:effectLst/>
                          <a:latin typeface="+mn-lt"/>
                          <a:ea typeface="+mn-ea"/>
                          <a:cs typeface="+mn-cs"/>
                        </a:rPr>
                        <a:t>Ρόλος και Αρμοδιότητες:</a:t>
                      </a:r>
                      <a:endParaRPr lang="en-US" sz="2200" kern="1200" dirty="0">
                        <a:solidFill>
                          <a:schemeClr val="dk1"/>
                        </a:solidFill>
                        <a:effectLst/>
                        <a:latin typeface="+mn-lt"/>
                        <a:ea typeface="+mn-ea"/>
                        <a:cs typeface="+mn-cs"/>
                      </a:endParaRPr>
                    </a:p>
                    <a:p>
                      <a:pPr marL="342900" lvl="0" indent="-342900">
                        <a:buFont typeface="Arial" panose="020B0604020202020204" pitchFamily="34" charset="0"/>
                        <a:buChar char="•"/>
                      </a:pPr>
                      <a:r>
                        <a:rPr lang="el-GR" sz="2200" kern="1200" dirty="0">
                          <a:solidFill>
                            <a:schemeClr val="dk1"/>
                          </a:solidFill>
                          <a:effectLst/>
                          <a:latin typeface="+mn-lt"/>
                          <a:ea typeface="+mn-ea"/>
                          <a:cs typeface="+mn-cs"/>
                        </a:rPr>
                        <a:t>Ενημέρωση και κατάρτιση επιχειρήσεων για τον ψηφιακό μετασχηματισμό.</a:t>
                      </a:r>
                      <a:endParaRPr lang="en-US" sz="2200" kern="1200" dirty="0">
                        <a:solidFill>
                          <a:schemeClr val="dk1"/>
                        </a:solidFill>
                        <a:effectLst/>
                        <a:latin typeface="+mn-lt"/>
                        <a:ea typeface="+mn-ea"/>
                        <a:cs typeface="+mn-cs"/>
                      </a:endParaRPr>
                    </a:p>
                    <a:p>
                      <a:pPr marL="342900" lvl="0" indent="-342900">
                        <a:buFont typeface="Arial" panose="020B0604020202020204" pitchFamily="34" charset="0"/>
                        <a:buChar char="•"/>
                      </a:pPr>
                      <a:r>
                        <a:rPr lang="el-GR" sz="2200" kern="1200" dirty="0">
                          <a:solidFill>
                            <a:schemeClr val="dk1"/>
                          </a:solidFill>
                          <a:effectLst/>
                          <a:latin typeface="+mn-lt"/>
                          <a:ea typeface="+mn-ea"/>
                          <a:cs typeface="+mn-cs"/>
                        </a:rPr>
                        <a:t>Δημιουργία εργαλείων υποστήριξης για ανάπτυξη e-</a:t>
                      </a:r>
                      <a:r>
                        <a:rPr lang="el-GR" sz="2200" kern="1200" dirty="0" err="1">
                          <a:solidFill>
                            <a:schemeClr val="dk1"/>
                          </a:solidFill>
                          <a:effectLst/>
                          <a:latin typeface="+mn-lt"/>
                          <a:ea typeface="+mn-ea"/>
                          <a:cs typeface="+mn-cs"/>
                        </a:rPr>
                        <a:t>shops</a:t>
                      </a:r>
                      <a:r>
                        <a:rPr lang="el-GR" sz="2200" kern="1200" dirty="0">
                          <a:solidFill>
                            <a:schemeClr val="dk1"/>
                          </a:solidFill>
                          <a:effectLst/>
                          <a:latin typeface="+mn-lt"/>
                          <a:ea typeface="+mn-ea"/>
                          <a:cs typeface="+mn-cs"/>
                        </a:rPr>
                        <a:t> και βελτιστοποίηση </a:t>
                      </a:r>
                      <a:r>
                        <a:rPr lang="el-GR" sz="2200" kern="1200" dirty="0" err="1">
                          <a:solidFill>
                            <a:schemeClr val="dk1"/>
                          </a:solidFill>
                          <a:effectLst/>
                          <a:latin typeface="+mn-lt"/>
                          <a:ea typeface="+mn-ea"/>
                          <a:cs typeface="+mn-cs"/>
                        </a:rPr>
                        <a:t>online</a:t>
                      </a:r>
                      <a:r>
                        <a:rPr lang="el-GR" sz="2200" kern="1200" dirty="0">
                          <a:solidFill>
                            <a:schemeClr val="dk1"/>
                          </a:solidFill>
                          <a:effectLst/>
                          <a:latin typeface="+mn-lt"/>
                          <a:ea typeface="+mn-ea"/>
                          <a:cs typeface="+mn-cs"/>
                        </a:rPr>
                        <a:t> πωλήσεων.</a:t>
                      </a:r>
                      <a:endParaRPr lang="en-US" sz="2200" kern="1200" dirty="0">
                        <a:solidFill>
                          <a:schemeClr val="dk1"/>
                        </a:solidFill>
                        <a:effectLst/>
                        <a:latin typeface="+mn-lt"/>
                        <a:ea typeface="+mn-ea"/>
                        <a:cs typeface="+mn-cs"/>
                      </a:endParaRPr>
                    </a:p>
                    <a:p>
                      <a:pPr marL="342900" lvl="0" indent="-342900">
                        <a:buFont typeface="Arial" panose="020B0604020202020204" pitchFamily="34" charset="0"/>
                        <a:buChar char="•"/>
                      </a:pPr>
                      <a:r>
                        <a:rPr lang="el-GR" sz="2200" kern="1200" dirty="0">
                          <a:solidFill>
                            <a:schemeClr val="dk1"/>
                          </a:solidFill>
                          <a:effectLst/>
                          <a:latin typeface="+mn-lt"/>
                          <a:ea typeface="+mn-ea"/>
                          <a:cs typeface="+mn-cs"/>
                        </a:rPr>
                        <a:t>Σχεδιασμός πολιτικών και δράσεων που προωθούν την καινοτομία στην τοπική επιχειρηματικότητα.</a:t>
                      </a:r>
                    </a:p>
                    <a:p>
                      <a:pPr lvl="0"/>
                      <a:endParaRPr lang="en-US" sz="2200" kern="1200" dirty="0">
                        <a:solidFill>
                          <a:schemeClr val="dk1"/>
                        </a:solidFill>
                        <a:effectLst/>
                        <a:latin typeface="+mn-lt"/>
                        <a:ea typeface="+mn-ea"/>
                        <a:cs typeface="+mn-cs"/>
                      </a:endParaRPr>
                    </a:p>
                    <a:p>
                      <a:r>
                        <a:rPr lang="el-GR" sz="2200" b="1" kern="1200" dirty="0">
                          <a:solidFill>
                            <a:schemeClr val="dk1"/>
                          </a:solidFill>
                          <a:effectLst/>
                          <a:latin typeface="+mn-lt"/>
                          <a:ea typeface="+mn-ea"/>
                          <a:cs typeface="+mn-cs"/>
                        </a:rPr>
                        <a:t>Ενέργειες -  Δράσεις:</a:t>
                      </a:r>
                      <a:endParaRPr lang="en-US" sz="2200" kern="1200" dirty="0">
                        <a:solidFill>
                          <a:schemeClr val="dk1"/>
                        </a:solidFill>
                        <a:effectLst/>
                        <a:latin typeface="+mn-lt"/>
                        <a:ea typeface="+mn-ea"/>
                        <a:cs typeface="+mn-cs"/>
                      </a:endParaRPr>
                    </a:p>
                    <a:p>
                      <a:pPr marL="342900" lvl="0" indent="-342900">
                        <a:buFont typeface="Arial" panose="020B0604020202020204" pitchFamily="34" charset="0"/>
                        <a:buChar char="•"/>
                      </a:pPr>
                      <a:r>
                        <a:rPr lang="el-GR" sz="2200" kern="1200" dirty="0">
                          <a:solidFill>
                            <a:schemeClr val="dk1"/>
                          </a:solidFill>
                          <a:effectLst/>
                          <a:latin typeface="+mn-lt"/>
                          <a:ea typeface="+mn-ea"/>
                          <a:cs typeface="+mn-cs"/>
                        </a:rPr>
                        <a:t>Εκπαίδευση επιχειρήσεων για χρήση </a:t>
                      </a:r>
                      <a:r>
                        <a:rPr lang="el-GR" sz="2200" kern="1200" dirty="0" err="1">
                          <a:solidFill>
                            <a:schemeClr val="dk1"/>
                          </a:solidFill>
                          <a:effectLst/>
                          <a:latin typeface="+mn-lt"/>
                          <a:ea typeface="+mn-ea"/>
                          <a:cs typeface="+mn-cs"/>
                        </a:rPr>
                        <a:t>πλατφορμών</a:t>
                      </a:r>
                      <a:r>
                        <a:rPr lang="el-GR" sz="2200" kern="1200" dirty="0">
                          <a:solidFill>
                            <a:schemeClr val="dk1"/>
                          </a:solidFill>
                          <a:effectLst/>
                          <a:latin typeface="+mn-lt"/>
                          <a:ea typeface="+mn-ea"/>
                          <a:cs typeface="+mn-cs"/>
                        </a:rPr>
                        <a:t> e-</a:t>
                      </a:r>
                      <a:r>
                        <a:rPr lang="el-GR" sz="2200" kern="1200" dirty="0" err="1">
                          <a:solidFill>
                            <a:schemeClr val="dk1"/>
                          </a:solidFill>
                          <a:effectLst/>
                          <a:latin typeface="+mn-lt"/>
                          <a:ea typeface="+mn-ea"/>
                          <a:cs typeface="+mn-cs"/>
                        </a:rPr>
                        <a:t>commerce</a:t>
                      </a:r>
                      <a:r>
                        <a:rPr lang="el-GR" sz="2200" kern="1200" dirty="0">
                          <a:solidFill>
                            <a:schemeClr val="dk1"/>
                          </a:solidFill>
                          <a:effectLst/>
                          <a:latin typeface="+mn-lt"/>
                          <a:ea typeface="+mn-ea"/>
                          <a:cs typeface="+mn-cs"/>
                        </a:rPr>
                        <a:t> και άλλων ψηφιακών εργαλείων.</a:t>
                      </a:r>
                      <a:endParaRPr lang="en-US" sz="2200" kern="1200" dirty="0">
                        <a:solidFill>
                          <a:schemeClr val="dk1"/>
                        </a:solidFill>
                        <a:effectLst/>
                        <a:latin typeface="+mn-lt"/>
                        <a:ea typeface="+mn-ea"/>
                        <a:cs typeface="+mn-cs"/>
                      </a:endParaRPr>
                    </a:p>
                    <a:p>
                      <a:pPr marL="342900" lvl="0" indent="-342900">
                        <a:buFont typeface="Arial" panose="020B0604020202020204" pitchFamily="34" charset="0"/>
                        <a:buChar char="•"/>
                      </a:pPr>
                      <a:r>
                        <a:rPr lang="el-GR" sz="2200" kern="1200" dirty="0">
                          <a:solidFill>
                            <a:schemeClr val="dk1"/>
                          </a:solidFill>
                          <a:effectLst/>
                          <a:latin typeface="+mn-lt"/>
                          <a:ea typeface="+mn-ea"/>
                          <a:cs typeface="+mn-cs"/>
                        </a:rPr>
                        <a:t>Συνεργασία με ακαδημαϊκά ιδρύματα για καινοτόμες εφαρμογές (AI, </a:t>
                      </a:r>
                      <a:r>
                        <a:rPr lang="el-GR" sz="2200" kern="1200" dirty="0" err="1">
                          <a:solidFill>
                            <a:schemeClr val="dk1"/>
                          </a:solidFill>
                          <a:effectLst/>
                          <a:latin typeface="+mn-lt"/>
                          <a:ea typeface="+mn-ea"/>
                          <a:cs typeface="+mn-cs"/>
                        </a:rPr>
                        <a:t>Big</a:t>
                      </a:r>
                      <a:r>
                        <a:rPr lang="el-GR" sz="2200" kern="1200" dirty="0">
                          <a:solidFill>
                            <a:schemeClr val="dk1"/>
                          </a:solidFill>
                          <a:effectLst/>
                          <a:latin typeface="+mn-lt"/>
                          <a:ea typeface="+mn-ea"/>
                          <a:cs typeface="+mn-cs"/>
                        </a:rPr>
                        <a:t> </a:t>
                      </a:r>
                      <a:r>
                        <a:rPr lang="el-GR" sz="2200" kern="1200" dirty="0" err="1">
                          <a:solidFill>
                            <a:schemeClr val="dk1"/>
                          </a:solidFill>
                          <a:effectLst/>
                          <a:latin typeface="+mn-lt"/>
                          <a:ea typeface="+mn-ea"/>
                          <a:cs typeface="+mn-cs"/>
                        </a:rPr>
                        <a:t>Data</a:t>
                      </a:r>
                      <a:r>
                        <a:rPr lang="el-GR" sz="2200" kern="1200" dirty="0">
                          <a:solidFill>
                            <a:schemeClr val="dk1"/>
                          </a:solidFill>
                          <a:effectLst/>
                          <a:latin typeface="+mn-lt"/>
                          <a:ea typeface="+mn-ea"/>
                          <a:cs typeface="+mn-cs"/>
                        </a:rPr>
                        <a:t>) στον επιχειρηματικό τομέα.</a:t>
                      </a:r>
                      <a:endParaRPr lang="en-US" sz="2200" kern="1200" dirty="0">
                        <a:solidFill>
                          <a:schemeClr val="dk1"/>
                        </a:solidFill>
                        <a:effectLst/>
                        <a:latin typeface="+mn-lt"/>
                        <a:ea typeface="+mn-ea"/>
                        <a:cs typeface="+mn-cs"/>
                      </a:endParaRPr>
                    </a:p>
                    <a:p>
                      <a:pPr marL="342900" lvl="0" indent="-342900">
                        <a:buFont typeface="Arial" panose="020B0604020202020204" pitchFamily="34" charset="0"/>
                        <a:buChar char="•"/>
                      </a:pPr>
                      <a:r>
                        <a:rPr lang="el-GR" sz="2200" kern="1200" dirty="0">
                          <a:solidFill>
                            <a:schemeClr val="dk1"/>
                          </a:solidFill>
                          <a:effectLst/>
                          <a:latin typeface="+mn-lt"/>
                          <a:ea typeface="+mn-ea"/>
                          <a:cs typeface="+mn-cs"/>
                        </a:rPr>
                        <a:t>Ανάπτυξη τοπικού οικοσυστήματος </a:t>
                      </a:r>
                      <a:r>
                        <a:rPr lang="el-GR" sz="2200" kern="1200" dirty="0" err="1">
                          <a:solidFill>
                            <a:schemeClr val="dk1"/>
                          </a:solidFill>
                          <a:effectLst/>
                          <a:latin typeface="+mn-lt"/>
                          <a:ea typeface="+mn-ea"/>
                          <a:cs typeface="+mn-cs"/>
                        </a:rPr>
                        <a:t>start-ups</a:t>
                      </a:r>
                      <a:r>
                        <a:rPr lang="el-GR" sz="2200" kern="1200" dirty="0">
                          <a:solidFill>
                            <a:schemeClr val="dk1"/>
                          </a:solidFill>
                          <a:effectLst/>
                          <a:latin typeface="+mn-lt"/>
                          <a:ea typeface="+mn-ea"/>
                          <a:cs typeface="+mn-cs"/>
                        </a:rPr>
                        <a:t>.</a:t>
                      </a:r>
                      <a:endParaRPr lang="en-US" sz="2200" kern="1200" dirty="0">
                        <a:solidFill>
                          <a:schemeClr val="dk1"/>
                        </a:solidFill>
                        <a:effectLst/>
                        <a:latin typeface="+mn-lt"/>
                        <a:ea typeface="+mn-ea"/>
                        <a:cs typeface="+mn-cs"/>
                      </a:endParaRPr>
                    </a:p>
                    <a:p>
                      <a:pPr marL="342900" lvl="0" indent="-342900">
                        <a:buFont typeface="Arial" panose="020B0604020202020204" pitchFamily="34" charset="0"/>
                        <a:buChar char="•"/>
                      </a:pPr>
                      <a:r>
                        <a:rPr lang="el-GR" sz="2200" kern="1200" dirty="0">
                          <a:solidFill>
                            <a:schemeClr val="dk1"/>
                          </a:solidFill>
                          <a:effectLst/>
                          <a:latin typeface="+mn-lt"/>
                          <a:ea typeface="+mn-ea"/>
                          <a:cs typeface="+mn-cs"/>
                        </a:rPr>
                        <a:t>Δημιουργία ψηφιακού οδηγού για μικρομεσαίες επιχειρήσεις (</a:t>
                      </a:r>
                      <a:r>
                        <a:rPr lang="el-GR" sz="2200" kern="1200" dirty="0" err="1">
                          <a:solidFill>
                            <a:schemeClr val="dk1"/>
                          </a:solidFill>
                          <a:effectLst/>
                          <a:latin typeface="+mn-lt"/>
                          <a:ea typeface="+mn-ea"/>
                          <a:cs typeface="+mn-cs"/>
                        </a:rPr>
                        <a:t>how-to</a:t>
                      </a:r>
                      <a:r>
                        <a:rPr lang="el-GR" sz="2200" kern="1200" dirty="0">
                          <a:solidFill>
                            <a:schemeClr val="dk1"/>
                          </a:solidFill>
                          <a:effectLst/>
                          <a:latin typeface="+mn-lt"/>
                          <a:ea typeface="+mn-ea"/>
                          <a:cs typeface="+mn-cs"/>
                        </a:rPr>
                        <a:t> για ψηφιακή μετάβαση).</a:t>
                      </a:r>
                    </a:p>
                    <a:p>
                      <a:pPr lvl="0"/>
                      <a:endParaRPr lang="en-US" sz="2200" kern="1200" dirty="0">
                        <a:solidFill>
                          <a:schemeClr val="dk1"/>
                        </a:solidFill>
                        <a:effectLst/>
                        <a:latin typeface="+mn-lt"/>
                        <a:ea typeface="+mn-ea"/>
                        <a:cs typeface="+mn-cs"/>
                      </a:endParaRPr>
                    </a:p>
                    <a:p>
                      <a:r>
                        <a:rPr lang="el-GR" sz="2200" b="1" kern="1200" dirty="0">
                          <a:solidFill>
                            <a:schemeClr val="dk1"/>
                          </a:solidFill>
                          <a:effectLst/>
                          <a:latin typeface="+mn-lt"/>
                          <a:ea typeface="+mn-ea"/>
                          <a:cs typeface="+mn-cs"/>
                        </a:rPr>
                        <a:t>Επιθυμητά Αποτελέσματα:</a:t>
                      </a:r>
                      <a:endParaRPr lang="en-US" sz="2200" kern="1200" dirty="0">
                        <a:solidFill>
                          <a:schemeClr val="dk1"/>
                        </a:solidFill>
                        <a:effectLst/>
                        <a:latin typeface="+mn-lt"/>
                        <a:ea typeface="+mn-ea"/>
                        <a:cs typeface="+mn-cs"/>
                      </a:endParaRPr>
                    </a:p>
                    <a:p>
                      <a:pPr marL="342900" lvl="0" indent="-342900">
                        <a:buFont typeface="Arial" panose="020B0604020202020204" pitchFamily="34" charset="0"/>
                        <a:buChar char="•"/>
                      </a:pPr>
                      <a:r>
                        <a:rPr lang="el-GR" sz="2200" kern="1200" dirty="0">
                          <a:solidFill>
                            <a:schemeClr val="dk1"/>
                          </a:solidFill>
                          <a:effectLst/>
                          <a:latin typeface="+mn-lt"/>
                          <a:ea typeface="+mn-ea"/>
                          <a:cs typeface="+mn-cs"/>
                        </a:rPr>
                        <a:t>Ενίσχυση της ανταγωνιστικότητας τοπικών επιχειρήσεων στον ψηφιακό χώρο.</a:t>
                      </a:r>
                      <a:endParaRPr lang="en-US" sz="2200" kern="1200" dirty="0">
                        <a:solidFill>
                          <a:schemeClr val="dk1"/>
                        </a:solidFill>
                        <a:effectLst/>
                        <a:latin typeface="+mn-lt"/>
                        <a:ea typeface="+mn-ea"/>
                        <a:cs typeface="+mn-cs"/>
                      </a:endParaRPr>
                    </a:p>
                    <a:p>
                      <a:pPr marL="342900" lvl="0" indent="-342900">
                        <a:buFont typeface="Arial" panose="020B0604020202020204" pitchFamily="34" charset="0"/>
                        <a:buChar char="•"/>
                      </a:pPr>
                      <a:r>
                        <a:rPr lang="el-GR" sz="2200" kern="1200" dirty="0">
                          <a:solidFill>
                            <a:schemeClr val="dk1"/>
                          </a:solidFill>
                          <a:effectLst/>
                          <a:latin typeface="+mn-lt"/>
                          <a:ea typeface="+mn-ea"/>
                          <a:cs typeface="+mn-cs"/>
                        </a:rPr>
                        <a:t>Δημιουργία βιώσιμων καινοτόμων επιχειρήσεων με εξωστρεφή προσανατολισμό.</a:t>
                      </a:r>
                      <a:endParaRPr lang="en-US" sz="2200" kern="1200" dirty="0">
                        <a:solidFill>
                          <a:schemeClr val="dk1"/>
                        </a:solidFill>
                        <a:effectLst/>
                        <a:latin typeface="+mn-lt"/>
                        <a:ea typeface="+mn-ea"/>
                        <a:cs typeface="+mn-cs"/>
                      </a:endParaRPr>
                    </a:p>
                    <a:p>
                      <a:pPr marL="342900" lvl="0" indent="-342900">
                        <a:buFont typeface="Arial" panose="020B0604020202020204" pitchFamily="34" charset="0"/>
                        <a:buChar char="•"/>
                      </a:pPr>
                      <a:r>
                        <a:rPr lang="el-GR" sz="2200" kern="1200" dirty="0">
                          <a:solidFill>
                            <a:schemeClr val="dk1"/>
                          </a:solidFill>
                          <a:effectLst/>
                          <a:latin typeface="+mn-lt"/>
                          <a:ea typeface="+mn-ea"/>
                          <a:cs typeface="+mn-cs"/>
                        </a:rPr>
                        <a:t>Σημαντική αύξηση του ποσοστού των επιχειρήσεων με ηλεκτρονική παρουσία.</a:t>
                      </a:r>
                      <a:endParaRPr lang="en-US" sz="2200" kern="1200" dirty="0">
                        <a:solidFill>
                          <a:schemeClr val="dk1"/>
                        </a:solidFill>
                        <a:effectLst/>
                        <a:latin typeface="+mn-lt"/>
                        <a:ea typeface="+mn-ea"/>
                        <a:cs typeface="+mn-cs"/>
                      </a:endParaRPr>
                    </a:p>
                    <a:p>
                      <a:pPr algn="ctr" fontAlgn="b"/>
                      <a:endParaRPr lang="el-GR" sz="1800" b="1" i="0" u="none" strike="noStrike" dirty="0">
                        <a:solidFill>
                          <a:srgbClr val="000000"/>
                        </a:solidFill>
                        <a:effectLst/>
                        <a:latin typeface="Calibri" panose="020F0502020204030204" pitchFamily="34" charset="0"/>
                      </a:endParaRPr>
                    </a:p>
                  </a:txBody>
                  <a:tcPr marL="4763" marR="4763" marT="4763"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hMerge="1">
                  <a:txBody>
                    <a:bodyPr/>
                    <a:lstStyle/>
                    <a:p>
                      <a:pPr algn="ctr" fontAlgn="b"/>
                      <a:endParaRPr lang="el-GR" sz="2800" b="1" i="0" u="none" strike="noStrike" dirty="0">
                        <a:solidFill>
                          <a:srgbClr val="000000"/>
                        </a:solidFill>
                        <a:effectLst/>
                        <a:latin typeface="Calibri" panose="020F0502020204030204" pitchFamily="34" charset="0"/>
                      </a:endParaRPr>
                    </a:p>
                  </a:txBody>
                  <a:tcPr marL="4763" marR="4763" marT="4763"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hMerge="1">
                  <a:txBody>
                    <a:bodyPr/>
                    <a:lstStyle/>
                    <a:p>
                      <a:pPr algn="ctr" fontAlgn="b"/>
                      <a:endParaRPr lang="el-GR" sz="2800" b="1" i="0" u="none" strike="noStrike" dirty="0">
                        <a:solidFill>
                          <a:srgbClr val="000000"/>
                        </a:solidFill>
                        <a:effectLst/>
                        <a:latin typeface="Calibri" panose="020F0502020204030204" pitchFamily="34" charset="0"/>
                      </a:endParaRPr>
                    </a:p>
                  </a:txBody>
                  <a:tcPr marL="4763" marR="4763" marT="4763"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hMerge="1">
                  <a:txBody>
                    <a:bodyPr/>
                    <a:lstStyle/>
                    <a:p>
                      <a:pPr algn="ctr" fontAlgn="b"/>
                      <a:endParaRPr lang="el-GR" sz="2800" b="1" i="0" u="none" strike="noStrike" dirty="0">
                        <a:solidFill>
                          <a:srgbClr val="000000"/>
                        </a:solidFill>
                        <a:effectLst/>
                        <a:latin typeface="Calibri" panose="020F0502020204030204" pitchFamily="34" charset="0"/>
                      </a:endParaRPr>
                    </a:p>
                  </a:txBody>
                  <a:tcPr marL="4763" marR="4763" marT="4763"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386985116"/>
                  </a:ext>
                </a:extLst>
              </a:tr>
            </a:tbl>
          </a:graphicData>
        </a:graphic>
      </p:graphicFrame>
      <p:sp>
        <p:nvSpPr>
          <p:cNvPr id="2" name="Θέση αριθμού διαφάνειας 1">
            <a:extLst>
              <a:ext uri="{FF2B5EF4-FFF2-40B4-BE49-F238E27FC236}">
                <a16:creationId xmlns:a16="http://schemas.microsoft.com/office/drawing/2014/main" id="{F25FDEC9-8DCB-4044-84B6-BD72B2C34298}"/>
              </a:ext>
            </a:extLst>
          </p:cNvPr>
          <p:cNvSpPr>
            <a:spLocks noGrp="1"/>
          </p:cNvSpPr>
          <p:nvPr>
            <p:ph type="sldNum" sz="quarter" idx="7"/>
          </p:nvPr>
        </p:nvSpPr>
        <p:spPr/>
        <p:txBody>
          <a:bodyPr/>
          <a:lstStyle/>
          <a:p>
            <a:fld id="{B6F15528-21DE-4FAA-801E-634DDDAF4B2B}" type="slidenum">
              <a:rPr lang="el-GR" smtClean="0"/>
              <a:t>18</a:t>
            </a:fld>
            <a:endParaRPr lang="el-GR"/>
          </a:p>
        </p:txBody>
      </p:sp>
    </p:spTree>
    <p:extLst>
      <p:ext uri="{BB962C8B-B14F-4D97-AF65-F5344CB8AC3E}">
        <p14:creationId xmlns:p14="http://schemas.microsoft.com/office/powerpoint/2010/main" val="2131298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7C1C8A-5E8B-D566-C75A-6F8BFD83DE2A}"/>
            </a:ext>
          </a:extLst>
        </p:cNvPr>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3244A8B4-003E-BF82-7B32-3AE037552078}"/>
              </a:ext>
            </a:extLst>
          </p:cNvPr>
          <p:cNvGraphicFramePr>
            <a:graphicFrameLocks noGrp="1"/>
          </p:cNvGraphicFramePr>
          <p:nvPr>
            <p:extLst>
              <p:ext uri="{D42A27DB-BD31-4B8C-83A1-F6EECF244321}">
                <p14:modId xmlns:p14="http://schemas.microsoft.com/office/powerpoint/2010/main" val="798060805"/>
              </p:ext>
            </p:extLst>
          </p:nvPr>
        </p:nvGraphicFramePr>
        <p:xfrm>
          <a:off x="742156" y="1003300"/>
          <a:ext cx="17144999" cy="7618098"/>
        </p:xfrm>
        <a:graphic>
          <a:graphicData uri="http://schemas.openxmlformats.org/drawingml/2006/table">
            <a:tbl>
              <a:tblPr>
                <a:tableStyleId>{5C22544A-7EE6-4342-B048-85BDC9FD1C3A}</a:tableStyleId>
              </a:tblPr>
              <a:tblGrid>
                <a:gridCol w="2857500">
                  <a:extLst>
                    <a:ext uri="{9D8B030D-6E8A-4147-A177-3AD203B41FA5}">
                      <a16:colId xmlns:a16="http://schemas.microsoft.com/office/drawing/2014/main" val="1734176469"/>
                    </a:ext>
                  </a:extLst>
                </a:gridCol>
                <a:gridCol w="952499">
                  <a:extLst>
                    <a:ext uri="{9D8B030D-6E8A-4147-A177-3AD203B41FA5}">
                      <a16:colId xmlns:a16="http://schemas.microsoft.com/office/drawing/2014/main" val="2552197842"/>
                    </a:ext>
                  </a:extLst>
                </a:gridCol>
                <a:gridCol w="4762501">
                  <a:extLst>
                    <a:ext uri="{9D8B030D-6E8A-4147-A177-3AD203B41FA5}">
                      <a16:colId xmlns:a16="http://schemas.microsoft.com/office/drawing/2014/main" val="3801079791"/>
                    </a:ext>
                  </a:extLst>
                </a:gridCol>
                <a:gridCol w="8572499">
                  <a:extLst>
                    <a:ext uri="{9D8B030D-6E8A-4147-A177-3AD203B41FA5}">
                      <a16:colId xmlns:a16="http://schemas.microsoft.com/office/drawing/2014/main" val="2086754951"/>
                    </a:ext>
                  </a:extLst>
                </a:gridCol>
              </a:tblGrid>
              <a:tr h="426751">
                <a:tc gridSpan="4">
                  <a:txBody>
                    <a:bodyPr/>
                    <a:lstStyle/>
                    <a:p>
                      <a:pPr algn="ctr"/>
                      <a:r>
                        <a:rPr lang="el-GR" sz="2800" b="1" kern="1200" dirty="0">
                          <a:solidFill>
                            <a:schemeClr val="dk1"/>
                          </a:solidFill>
                          <a:effectLst/>
                          <a:latin typeface="+mn-lt"/>
                          <a:ea typeface="+mn-ea"/>
                          <a:cs typeface="+mn-cs"/>
                        </a:rPr>
                        <a:t>ΤΟΜΕΙΣ ΕΥΘΥΝΗΣ ΚΑΙ ΔΙΟΙΚΗΤΙΚΉ ΔΙΑΡΘΡΩΣΗ</a:t>
                      </a:r>
                      <a:endParaRPr lang="en-US" sz="2800" kern="1200" dirty="0">
                        <a:solidFill>
                          <a:schemeClr val="dk1"/>
                        </a:solidFill>
                        <a:effectLst/>
                        <a:latin typeface="+mn-lt"/>
                        <a:ea typeface="+mn-ea"/>
                        <a:cs typeface="+mn-cs"/>
                      </a:endParaRPr>
                    </a:p>
                  </a:txBody>
                  <a:tcPr marL="4763" marR="4763" marT="47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2"/>
                    </a:solidFill>
                  </a:tcPr>
                </a:tc>
                <a:tc hMerge="1">
                  <a:txBody>
                    <a:bodyPr/>
                    <a:lstStyle/>
                    <a:p>
                      <a:endParaRPr lang="en-US"/>
                    </a:p>
                  </a:txBody>
                  <a:tcPr>
                    <a:lnL w="12700" cap="flat" cmpd="sng" algn="ctr">
                      <a:solidFill>
                        <a:schemeClr val="bg1">
                          <a:lumMod val="65000"/>
                        </a:schemeClr>
                      </a:solidFill>
                      <a:prstDash val="solid"/>
                      <a:round/>
                      <a:headEnd type="none" w="med" len="med"/>
                      <a:tailEnd type="none" w="med" len="med"/>
                    </a:lnL>
                  </a:tcPr>
                </a:tc>
                <a:tc hMerge="1">
                  <a:txBody>
                    <a:bodyPr/>
                    <a:lstStyle/>
                    <a:p>
                      <a:endParaRPr lang="en-US"/>
                    </a:p>
                  </a:txBody>
                  <a:tcPr/>
                </a:tc>
                <a:tc hMerge="1">
                  <a:txBody>
                    <a:bodyPr/>
                    <a:lstStyle/>
                    <a:p>
                      <a:endParaRPr lang="en-US"/>
                    </a:p>
                  </a:txBody>
                  <a:tcPr>
                    <a:lnL w="12700" cap="flat" cmpd="sng" algn="ctr">
                      <a:solidFill>
                        <a:schemeClr val="bg1">
                          <a:lumMod val="65000"/>
                        </a:schemeClr>
                      </a:solidFill>
                      <a:prstDash val="solid"/>
                      <a:round/>
                      <a:headEnd type="none" w="med" len="med"/>
                      <a:tailEnd type="none" w="med" len="med"/>
                    </a:lnL>
                  </a:tcPr>
                </a:tc>
                <a:extLst>
                  <a:ext uri="{0D108BD9-81ED-4DB2-BD59-A6C34878D82A}">
                    <a16:rowId xmlns:a16="http://schemas.microsoft.com/office/drawing/2014/main" val="1661391081"/>
                  </a:ext>
                </a:extLst>
              </a:tr>
              <a:tr h="359573">
                <a:tc>
                  <a:txBody>
                    <a:bodyPr/>
                    <a:lstStyle/>
                    <a:p>
                      <a:pPr algn="ctr" fontAlgn="b"/>
                      <a:r>
                        <a:rPr lang="el-GR" sz="2400" b="1" i="0" u="none" strike="noStrike" dirty="0">
                          <a:solidFill>
                            <a:srgbClr val="000000"/>
                          </a:solidFill>
                          <a:effectLst/>
                          <a:latin typeface="Calibri" panose="020F0502020204030204" pitchFamily="34" charset="0"/>
                        </a:rPr>
                        <a:t>ΤΟΜΕΑΣ</a:t>
                      </a:r>
                    </a:p>
                  </a:txBody>
                  <a:tcPr marL="4763" marR="4763" marT="4763"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l-GR" sz="2400" b="1" i="0" u="none" strike="noStrike" dirty="0">
                          <a:solidFill>
                            <a:srgbClr val="000000"/>
                          </a:solidFill>
                          <a:effectLst/>
                          <a:latin typeface="Calibri" panose="020F0502020204030204" pitchFamily="34" charset="0"/>
                        </a:rPr>
                        <a:t>ΑΑ</a:t>
                      </a:r>
                    </a:p>
                  </a:txBody>
                  <a:tcPr marL="4763" marR="4763" marT="4763"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l-GR" sz="2800" b="1" kern="1200" dirty="0">
                          <a:solidFill>
                            <a:schemeClr val="dk1"/>
                          </a:solidFill>
                          <a:effectLst/>
                          <a:latin typeface="+mn-lt"/>
                          <a:ea typeface="+mn-ea"/>
                          <a:cs typeface="+mn-cs"/>
                        </a:rPr>
                        <a:t>ΙΔΙΟΤΗΤΑ</a:t>
                      </a:r>
                      <a:endParaRPr lang="el-GR" sz="2400" b="1" i="0" u="none" strike="noStrike" dirty="0">
                        <a:solidFill>
                          <a:srgbClr val="000000"/>
                        </a:solidFill>
                        <a:effectLst/>
                        <a:latin typeface="Calibri" panose="020F0502020204030204" pitchFamily="34" charset="0"/>
                      </a:endParaRPr>
                    </a:p>
                  </a:txBody>
                  <a:tcPr marL="4763" marR="4763" marT="4763"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l-GR" sz="2800" b="1" kern="1200" dirty="0">
                          <a:solidFill>
                            <a:schemeClr val="dk1"/>
                          </a:solidFill>
                          <a:effectLst/>
                          <a:latin typeface="+mn-lt"/>
                          <a:ea typeface="+mn-ea"/>
                          <a:cs typeface="+mn-cs"/>
                        </a:rPr>
                        <a:t>ΟΝΟΜΑΤΕΠΩΝΥΜΟ</a:t>
                      </a:r>
                      <a:r>
                        <a:rPr lang="en-US" sz="2400" u="none" strike="noStrike" dirty="0">
                          <a:effectLst/>
                        </a:rPr>
                        <a:t> </a:t>
                      </a:r>
                      <a:endParaRPr lang="el-GR" sz="2400" b="1" i="0" u="none" strike="noStrike" dirty="0">
                        <a:solidFill>
                          <a:srgbClr val="000000"/>
                        </a:solidFill>
                        <a:effectLst/>
                        <a:latin typeface="Calibri" panose="020F0502020204030204" pitchFamily="34" charset="0"/>
                      </a:endParaRPr>
                    </a:p>
                  </a:txBody>
                  <a:tcPr marL="4763" marR="4763" marT="4763"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604947502"/>
                  </a:ext>
                </a:extLst>
              </a:tr>
              <a:tr h="358675">
                <a:tc rowSpan="3">
                  <a:txBody>
                    <a:bodyPr/>
                    <a:lstStyle/>
                    <a:p>
                      <a:pPr algn="ctr"/>
                      <a:r>
                        <a:rPr lang="el-GR" sz="2000" b="1" kern="1200" dirty="0">
                          <a:solidFill>
                            <a:schemeClr val="dk1"/>
                          </a:solidFill>
                          <a:effectLst/>
                          <a:latin typeface="+mn-lt"/>
                          <a:ea typeface="+mn-ea"/>
                          <a:cs typeface="+mn-cs"/>
                        </a:rPr>
                        <a:t>ΕΤΑΙΡΙΚΗΣ ΚΟΙΝΩΝΙΚΗΣ ΕΥΘΥΝΗΣ (ΕΚΕ)</a:t>
                      </a:r>
                      <a:endParaRPr lang="en-US" sz="800" kern="1200" dirty="0">
                        <a:solidFill>
                          <a:schemeClr val="dk1"/>
                        </a:solidFill>
                        <a:effectLst/>
                        <a:latin typeface="+mn-lt"/>
                        <a:ea typeface="+mn-ea"/>
                        <a:cs typeface="+mn-cs"/>
                      </a:endParaRPr>
                    </a:p>
                  </a:txBody>
                  <a:tcPr marL="4763" marR="4763" marT="47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l-GR" sz="2000" b="0" i="0" u="none" strike="noStrike" dirty="0">
                          <a:solidFill>
                            <a:srgbClr val="000000"/>
                          </a:solidFill>
                          <a:effectLst/>
                          <a:latin typeface="Calibri" panose="020F0502020204030204" pitchFamily="34" charset="0"/>
                        </a:rPr>
                        <a:t>1</a:t>
                      </a:r>
                    </a:p>
                  </a:txBody>
                  <a:tcPr marL="4763" marR="4763" marT="4763"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nSpc>
                          <a:spcPct val="107000"/>
                        </a:lnSpc>
                        <a:spcAft>
                          <a:spcPts val="800"/>
                        </a:spcAft>
                      </a:pPr>
                      <a:r>
                        <a:rPr lang="el-GR" sz="2000" dirty="0">
                          <a:effectLst/>
                          <a:latin typeface="Calibri" panose="020F0502020204030204" pitchFamily="34" charset="0"/>
                          <a:ea typeface="Calibri" panose="020F0502020204030204" pitchFamily="34" charset="0"/>
                          <a:cs typeface="Times New Roman" panose="02020603050405020304" pitchFamily="18" charset="0"/>
                        </a:rPr>
                        <a:t>ΠΡΟΕΔΡΟΣ</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l-GR" sz="2400" b="1" i="0" u="none" strike="noStrike" dirty="0">
                          <a:solidFill>
                            <a:srgbClr val="000000"/>
                          </a:solidFill>
                          <a:effectLst/>
                          <a:latin typeface="Calibri" panose="020F0502020204030204" pitchFamily="34" charset="0"/>
                        </a:rPr>
                        <a:t>ΜΠΟΥΡΟΠΟΥΛΟΣ ΒΑΣΙΛΗΣ</a:t>
                      </a:r>
                    </a:p>
                  </a:txBody>
                  <a:tcPr marL="4763" marR="4763" marT="4763"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604513595"/>
                  </a:ext>
                </a:extLst>
              </a:tr>
              <a:tr h="358675">
                <a:tc vMerge="1">
                  <a:txBody>
                    <a:bodyPr/>
                    <a:lstStyle/>
                    <a:p>
                      <a:pPr algn="ctr"/>
                      <a:endParaRPr lang="en-US" sz="1400" kern="1200" dirty="0">
                        <a:solidFill>
                          <a:schemeClr val="dk1"/>
                        </a:solidFill>
                        <a:effectLst/>
                        <a:latin typeface="+mn-lt"/>
                        <a:ea typeface="+mn-ea"/>
                        <a:cs typeface="+mn-cs"/>
                      </a:endParaRPr>
                    </a:p>
                  </a:txBody>
                  <a:tcPr marL="4763" marR="4763" marT="47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l-GR" sz="2000" b="0" i="0" u="none" strike="noStrike" dirty="0">
                          <a:solidFill>
                            <a:srgbClr val="000000"/>
                          </a:solidFill>
                          <a:effectLst/>
                          <a:latin typeface="Calibri" panose="020F0502020204030204" pitchFamily="34" charset="0"/>
                        </a:rPr>
                        <a:t>2</a:t>
                      </a:r>
                    </a:p>
                  </a:txBody>
                  <a:tcPr marL="4763" marR="4763" marT="4763"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nSpc>
                          <a:spcPct val="107000"/>
                        </a:lnSpc>
                        <a:spcAft>
                          <a:spcPts val="800"/>
                        </a:spcAft>
                      </a:pPr>
                      <a:r>
                        <a:rPr lang="el-GR" sz="2000" dirty="0">
                          <a:effectLst/>
                          <a:latin typeface="Calibri" panose="020F0502020204030204" pitchFamily="34" charset="0"/>
                          <a:ea typeface="Calibri" panose="020F0502020204030204" pitchFamily="34" charset="0"/>
                          <a:cs typeface="Times New Roman" panose="02020603050405020304" pitchFamily="18" charset="0"/>
                        </a:rPr>
                        <a:t>ΑΝΤΙΠΡΟΕΔΡΟΣ</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l-GR" sz="2400" b="1" i="0" u="none" strike="noStrike" dirty="0">
                          <a:solidFill>
                            <a:srgbClr val="000000"/>
                          </a:solidFill>
                          <a:effectLst/>
                          <a:latin typeface="Calibri" panose="020F0502020204030204" pitchFamily="34" charset="0"/>
                        </a:rPr>
                        <a:t>ΔΕΡΒΟΣ ΦΩΤΗΣ</a:t>
                      </a:r>
                    </a:p>
                  </a:txBody>
                  <a:tcPr marL="4763" marR="4763" marT="4763"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956269512"/>
                  </a:ext>
                </a:extLst>
              </a:tr>
              <a:tr h="358675">
                <a:tc vMerge="1">
                  <a:txBody>
                    <a:bodyPr/>
                    <a:lstStyle/>
                    <a:p>
                      <a:pPr algn="ctr"/>
                      <a:endParaRPr lang="en-US" sz="1400" kern="1200" dirty="0">
                        <a:solidFill>
                          <a:schemeClr val="dk1"/>
                        </a:solidFill>
                        <a:effectLst/>
                        <a:latin typeface="+mn-lt"/>
                        <a:ea typeface="+mn-ea"/>
                        <a:cs typeface="+mn-cs"/>
                      </a:endParaRPr>
                    </a:p>
                  </a:txBody>
                  <a:tcPr marL="4763" marR="4763" marT="47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l-GR" sz="2000" b="0" i="0" u="none" strike="noStrike" dirty="0">
                          <a:solidFill>
                            <a:srgbClr val="000000"/>
                          </a:solidFill>
                          <a:effectLst/>
                          <a:latin typeface="Calibri" panose="020F0502020204030204" pitchFamily="34" charset="0"/>
                        </a:rPr>
                        <a:t>3</a:t>
                      </a:r>
                    </a:p>
                  </a:txBody>
                  <a:tcPr marL="4763" marR="4763" marT="4763"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nSpc>
                          <a:spcPct val="107000"/>
                        </a:lnSpc>
                        <a:spcAft>
                          <a:spcPts val="800"/>
                        </a:spcAft>
                      </a:pPr>
                      <a:r>
                        <a:rPr lang="el-GR" sz="2000" dirty="0">
                          <a:effectLst/>
                          <a:latin typeface="Calibri" panose="020F0502020204030204" pitchFamily="34" charset="0"/>
                          <a:ea typeface="Calibri" panose="020F0502020204030204" pitchFamily="34" charset="0"/>
                          <a:cs typeface="Times New Roman" panose="02020603050405020304" pitchFamily="18" charset="0"/>
                        </a:rPr>
                        <a:t>ΜΕΛΟΣ</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l-GR" sz="2400" b="1" i="0" u="none" strike="noStrike" dirty="0">
                          <a:solidFill>
                            <a:srgbClr val="000000"/>
                          </a:solidFill>
                          <a:effectLst/>
                          <a:latin typeface="Calibri" panose="020F0502020204030204" pitchFamily="34" charset="0"/>
                        </a:rPr>
                        <a:t>ΝΙΚΟΛΟΠΟΥΛΟΣ ΦΩΤΗΣ</a:t>
                      </a:r>
                    </a:p>
                  </a:txBody>
                  <a:tcPr marL="4763" marR="4763" marT="4763"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758901930"/>
                  </a:ext>
                </a:extLst>
              </a:tr>
              <a:tr h="169188">
                <a:tc gridSpan="4">
                  <a:txBody>
                    <a:bodyPr/>
                    <a:lstStyle/>
                    <a:p>
                      <a:endParaRPr lang="el-GR" sz="2200" b="1" kern="1200" dirty="0">
                        <a:solidFill>
                          <a:schemeClr val="dk1"/>
                        </a:solidFill>
                        <a:effectLst/>
                        <a:latin typeface="+mn-lt"/>
                        <a:ea typeface="+mn-ea"/>
                        <a:cs typeface="+mn-cs"/>
                      </a:endParaRPr>
                    </a:p>
                    <a:p>
                      <a:r>
                        <a:rPr lang="el-GR" sz="2200" b="1" kern="1200" dirty="0">
                          <a:solidFill>
                            <a:schemeClr val="dk1"/>
                          </a:solidFill>
                          <a:effectLst/>
                          <a:latin typeface="+mn-lt"/>
                          <a:ea typeface="+mn-ea"/>
                          <a:cs typeface="+mn-cs"/>
                        </a:rPr>
                        <a:t>Ρόλος και Αρμοδιότητες:</a:t>
                      </a:r>
                      <a:endParaRPr lang="en-US" sz="2200" kern="1200" dirty="0">
                        <a:solidFill>
                          <a:schemeClr val="dk1"/>
                        </a:solidFill>
                        <a:effectLst/>
                        <a:latin typeface="+mn-lt"/>
                        <a:ea typeface="+mn-ea"/>
                        <a:cs typeface="+mn-cs"/>
                      </a:endParaRPr>
                    </a:p>
                    <a:p>
                      <a:pPr marL="342900" lvl="0" indent="-342900">
                        <a:buFont typeface="Arial" panose="020B0604020202020204" pitchFamily="34" charset="0"/>
                        <a:buChar char="•"/>
                      </a:pPr>
                      <a:r>
                        <a:rPr lang="el-GR" sz="2200" kern="1200" dirty="0">
                          <a:solidFill>
                            <a:schemeClr val="dk1"/>
                          </a:solidFill>
                          <a:effectLst/>
                          <a:latin typeface="+mn-lt"/>
                          <a:ea typeface="+mn-ea"/>
                          <a:cs typeface="+mn-cs"/>
                        </a:rPr>
                        <a:t>Υποστήριξη επιχειρήσεων στην ενσωμάτωση πρακτικών βιωσιμότητας και κοινωνικής υπευθυνότητας.</a:t>
                      </a:r>
                      <a:endParaRPr lang="en-US" sz="2200" kern="1200" dirty="0">
                        <a:solidFill>
                          <a:schemeClr val="dk1"/>
                        </a:solidFill>
                        <a:effectLst/>
                        <a:latin typeface="+mn-lt"/>
                        <a:ea typeface="+mn-ea"/>
                        <a:cs typeface="+mn-cs"/>
                      </a:endParaRPr>
                    </a:p>
                    <a:p>
                      <a:pPr marL="342900" lvl="0" indent="-342900">
                        <a:buFont typeface="Arial" panose="020B0604020202020204" pitchFamily="34" charset="0"/>
                        <a:buChar char="•"/>
                      </a:pPr>
                      <a:r>
                        <a:rPr lang="el-GR" sz="2200" kern="1200" dirty="0">
                          <a:solidFill>
                            <a:schemeClr val="dk1"/>
                          </a:solidFill>
                          <a:effectLst/>
                          <a:latin typeface="+mn-lt"/>
                          <a:ea typeface="+mn-ea"/>
                          <a:cs typeface="+mn-cs"/>
                        </a:rPr>
                        <a:t>Ευαισθητοποίηση της τοπικής κοινωνίας για τη σημασία της ΕΚΕ.</a:t>
                      </a:r>
                      <a:endParaRPr lang="en-US" sz="2200" kern="1200" dirty="0">
                        <a:solidFill>
                          <a:schemeClr val="dk1"/>
                        </a:solidFill>
                        <a:effectLst/>
                        <a:latin typeface="+mn-lt"/>
                        <a:ea typeface="+mn-ea"/>
                        <a:cs typeface="+mn-cs"/>
                      </a:endParaRPr>
                    </a:p>
                    <a:p>
                      <a:pPr marL="342900" lvl="0" indent="-342900">
                        <a:buFont typeface="Arial" panose="020B0604020202020204" pitchFamily="34" charset="0"/>
                        <a:buChar char="•"/>
                      </a:pPr>
                      <a:r>
                        <a:rPr lang="el-GR" sz="2200" kern="1200" dirty="0">
                          <a:solidFill>
                            <a:schemeClr val="dk1"/>
                          </a:solidFill>
                          <a:effectLst/>
                          <a:latin typeface="+mn-lt"/>
                          <a:ea typeface="+mn-ea"/>
                          <a:cs typeface="+mn-cs"/>
                        </a:rPr>
                        <a:t>Ανάπτυξη συνεργασιών με κοινωνικές οργανώσεις και περιβαλλοντικούς φορείς.</a:t>
                      </a:r>
                    </a:p>
                    <a:p>
                      <a:pPr lvl="0"/>
                      <a:endParaRPr lang="en-US" sz="2200" kern="1200" dirty="0">
                        <a:solidFill>
                          <a:schemeClr val="dk1"/>
                        </a:solidFill>
                        <a:effectLst/>
                        <a:latin typeface="+mn-lt"/>
                        <a:ea typeface="+mn-ea"/>
                        <a:cs typeface="+mn-cs"/>
                      </a:endParaRPr>
                    </a:p>
                    <a:p>
                      <a:r>
                        <a:rPr lang="el-GR" sz="2200" b="1" kern="1200" dirty="0">
                          <a:solidFill>
                            <a:schemeClr val="dk1"/>
                          </a:solidFill>
                          <a:effectLst/>
                          <a:latin typeface="+mn-lt"/>
                          <a:ea typeface="+mn-ea"/>
                          <a:cs typeface="+mn-cs"/>
                        </a:rPr>
                        <a:t>Ενέργειες -  Δράσεις:</a:t>
                      </a:r>
                      <a:endParaRPr lang="en-US" sz="2200" kern="1200" dirty="0">
                        <a:solidFill>
                          <a:schemeClr val="dk1"/>
                        </a:solidFill>
                        <a:effectLst/>
                        <a:latin typeface="+mn-lt"/>
                        <a:ea typeface="+mn-ea"/>
                        <a:cs typeface="+mn-cs"/>
                      </a:endParaRPr>
                    </a:p>
                    <a:p>
                      <a:pPr marL="342900" lvl="0" indent="-342900">
                        <a:buFont typeface="Arial" panose="020B0604020202020204" pitchFamily="34" charset="0"/>
                        <a:buChar char="•"/>
                      </a:pPr>
                      <a:r>
                        <a:rPr lang="el-GR" sz="2200" kern="1200" dirty="0">
                          <a:solidFill>
                            <a:schemeClr val="dk1"/>
                          </a:solidFill>
                          <a:effectLst/>
                          <a:latin typeface="+mn-lt"/>
                          <a:ea typeface="+mn-ea"/>
                          <a:cs typeface="+mn-cs"/>
                        </a:rPr>
                        <a:t>Δημιουργία καμπάνιας “Επιχειρώ Υπεύθυνα” με παρουσίαση τοπικών παραδειγμάτων καλής πρακτικής.</a:t>
                      </a:r>
                      <a:endParaRPr lang="en-US" sz="2200" kern="1200" dirty="0">
                        <a:solidFill>
                          <a:schemeClr val="dk1"/>
                        </a:solidFill>
                        <a:effectLst/>
                        <a:latin typeface="+mn-lt"/>
                        <a:ea typeface="+mn-ea"/>
                        <a:cs typeface="+mn-cs"/>
                      </a:endParaRPr>
                    </a:p>
                    <a:p>
                      <a:pPr marL="342900" lvl="0" indent="-342900">
                        <a:buFont typeface="Arial" panose="020B0604020202020204" pitchFamily="34" charset="0"/>
                        <a:buChar char="•"/>
                      </a:pPr>
                      <a:r>
                        <a:rPr lang="el-GR" sz="2200" kern="1200" dirty="0">
                          <a:solidFill>
                            <a:schemeClr val="dk1"/>
                          </a:solidFill>
                          <a:effectLst/>
                          <a:latin typeface="+mn-lt"/>
                          <a:ea typeface="+mn-ea"/>
                          <a:cs typeface="+mn-cs"/>
                        </a:rPr>
                        <a:t>Στήριξη επιχειρήσεων στη σύνταξη ετήσιων εκθέσεων ΕΚΕ.</a:t>
                      </a:r>
                      <a:endParaRPr lang="en-US" sz="2200" kern="1200" dirty="0">
                        <a:solidFill>
                          <a:schemeClr val="dk1"/>
                        </a:solidFill>
                        <a:effectLst/>
                        <a:latin typeface="+mn-lt"/>
                        <a:ea typeface="+mn-ea"/>
                        <a:cs typeface="+mn-cs"/>
                      </a:endParaRPr>
                    </a:p>
                    <a:p>
                      <a:pPr marL="342900" lvl="0" indent="-342900">
                        <a:buFont typeface="Arial" panose="020B0604020202020204" pitchFamily="34" charset="0"/>
                        <a:buChar char="•"/>
                      </a:pPr>
                      <a:r>
                        <a:rPr lang="el-GR" sz="2200" kern="1200" dirty="0">
                          <a:solidFill>
                            <a:schemeClr val="dk1"/>
                          </a:solidFill>
                          <a:effectLst/>
                          <a:latin typeface="+mn-lt"/>
                          <a:ea typeface="+mn-ea"/>
                          <a:cs typeface="+mn-cs"/>
                        </a:rPr>
                        <a:t>Σύνδεση επιχειρήσεων με κοινωνικές πρωτοβουλίες </a:t>
                      </a:r>
                      <a:endParaRPr lang="en-US" sz="2200" kern="1200" dirty="0">
                        <a:solidFill>
                          <a:schemeClr val="dk1"/>
                        </a:solidFill>
                        <a:effectLst/>
                        <a:latin typeface="+mn-lt"/>
                        <a:ea typeface="+mn-ea"/>
                        <a:cs typeface="+mn-cs"/>
                      </a:endParaRPr>
                    </a:p>
                    <a:p>
                      <a:pPr marL="342900" lvl="0" indent="-342900">
                        <a:buFont typeface="Arial" panose="020B0604020202020204" pitchFamily="34" charset="0"/>
                        <a:buChar char="•"/>
                      </a:pPr>
                      <a:r>
                        <a:rPr lang="el-GR" sz="2200" kern="1200" dirty="0">
                          <a:solidFill>
                            <a:schemeClr val="dk1"/>
                          </a:solidFill>
                          <a:effectLst/>
                          <a:latin typeface="+mn-lt"/>
                          <a:ea typeface="+mn-ea"/>
                          <a:cs typeface="+mn-cs"/>
                        </a:rPr>
                        <a:t>Δράσεις για τη βιώσιμη χρήση πόρων και τη μείωση περιβαλλοντικού αποτυπώματος.</a:t>
                      </a:r>
                    </a:p>
                    <a:p>
                      <a:pPr lvl="0"/>
                      <a:endParaRPr lang="en-US" sz="2200" kern="1200" dirty="0">
                        <a:solidFill>
                          <a:schemeClr val="dk1"/>
                        </a:solidFill>
                        <a:effectLst/>
                        <a:latin typeface="+mn-lt"/>
                        <a:ea typeface="+mn-ea"/>
                        <a:cs typeface="+mn-cs"/>
                      </a:endParaRPr>
                    </a:p>
                    <a:p>
                      <a:r>
                        <a:rPr lang="el-GR" sz="2200" b="1" kern="1200" dirty="0">
                          <a:solidFill>
                            <a:schemeClr val="dk1"/>
                          </a:solidFill>
                          <a:effectLst/>
                          <a:latin typeface="+mn-lt"/>
                          <a:ea typeface="+mn-ea"/>
                          <a:cs typeface="+mn-cs"/>
                        </a:rPr>
                        <a:t>Επιθυμητά Αποτελέσματα:</a:t>
                      </a:r>
                      <a:endParaRPr lang="en-US" sz="2200" kern="1200" dirty="0">
                        <a:solidFill>
                          <a:schemeClr val="dk1"/>
                        </a:solidFill>
                        <a:effectLst/>
                        <a:latin typeface="+mn-lt"/>
                        <a:ea typeface="+mn-ea"/>
                        <a:cs typeface="+mn-cs"/>
                      </a:endParaRPr>
                    </a:p>
                    <a:p>
                      <a:pPr marL="342900" lvl="0" indent="-342900">
                        <a:buFont typeface="Arial" panose="020B0604020202020204" pitchFamily="34" charset="0"/>
                        <a:buChar char="•"/>
                      </a:pPr>
                      <a:r>
                        <a:rPr lang="el-GR" sz="2200" kern="1200" dirty="0">
                          <a:solidFill>
                            <a:schemeClr val="dk1"/>
                          </a:solidFill>
                          <a:effectLst/>
                          <a:latin typeface="+mn-lt"/>
                          <a:ea typeface="+mn-ea"/>
                          <a:cs typeface="+mn-cs"/>
                        </a:rPr>
                        <a:t>Καθιέρωση της περιοχής ως παράδειγμα βιώσιμης ανάπτυξης.</a:t>
                      </a:r>
                      <a:endParaRPr lang="en-US" sz="2200" kern="1200" dirty="0">
                        <a:solidFill>
                          <a:schemeClr val="dk1"/>
                        </a:solidFill>
                        <a:effectLst/>
                        <a:latin typeface="+mn-lt"/>
                        <a:ea typeface="+mn-ea"/>
                        <a:cs typeface="+mn-cs"/>
                      </a:endParaRPr>
                    </a:p>
                    <a:p>
                      <a:pPr marL="342900" lvl="0" indent="-342900">
                        <a:buFont typeface="Arial" panose="020B0604020202020204" pitchFamily="34" charset="0"/>
                        <a:buChar char="•"/>
                      </a:pPr>
                      <a:r>
                        <a:rPr lang="el-GR" sz="2200" kern="1200" dirty="0">
                          <a:solidFill>
                            <a:schemeClr val="dk1"/>
                          </a:solidFill>
                          <a:effectLst/>
                          <a:latin typeface="+mn-lt"/>
                          <a:ea typeface="+mn-ea"/>
                          <a:cs typeface="+mn-cs"/>
                        </a:rPr>
                        <a:t>Βελτίωση της φήμης τοπικών επιχειρήσεων στις εγχώριες και διεθνείς αγορές.</a:t>
                      </a:r>
                      <a:endParaRPr lang="en-US" sz="2200" kern="1200" dirty="0">
                        <a:solidFill>
                          <a:schemeClr val="dk1"/>
                        </a:solidFill>
                        <a:effectLst/>
                        <a:latin typeface="+mn-lt"/>
                        <a:ea typeface="+mn-ea"/>
                        <a:cs typeface="+mn-cs"/>
                      </a:endParaRPr>
                    </a:p>
                    <a:p>
                      <a:pPr marL="342900" lvl="0" indent="-342900">
                        <a:buFont typeface="Arial" panose="020B0604020202020204" pitchFamily="34" charset="0"/>
                        <a:buChar char="•"/>
                      </a:pPr>
                      <a:r>
                        <a:rPr lang="el-GR" sz="2200" kern="1200" dirty="0">
                          <a:solidFill>
                            <a:schemeClr val="dk1"/>
                          </a:solidFill>
                          <a:effectLst/>
                          <a:latin typeface="+mn-lt"/>
                          <a:ea typeface="+mn-ea"/>
                          <a:cs typeface="+mn-cs"/>
                        </a:rPr>
                        <a:t>Αυξημένη εμπιστοσύνη της τοπικής κοινωνίας προς τις επιχειρήσεις.</a:t>
                      </a:r>
                      <a:endParaRPr lang="en-US" sz="2200" kern="1200" dirty="0">
                        <a:solidFill>
                          <a:schemeClr val="dk1"/>
                        </a:solidFill>
                        <a:effectLst/>
                        <a:latin typeface="+mn-lt"/>
                        <a:ea typeface="+mn-ea"/>
                        <a:cs typeface="+mn-cs"/>
                      </a:endParaRPr>
                    </a:p>
                    <a:p>
                      <a:pPr algn="ctr" fontAlgn="b"/>
                      <a:endParaRPr lang="el-GR" sz="1800" b="1" i="0" u="none" strike="noStrike" dirty="0">
                        <a:solidFill>
                          <a:srgbClr val="000000"/>
                        </a:solidFill>
                        <a:effectLst/>
                        <a:latin typeface="Calibri" panose="020F0502020204030204" pitchFamily="34" charset="0"/>
                      </a:endParaRPr>
                    </a:p>
                  </a:txBody>
                  <a:tcPr marL="4763" marR="4763" marT="4763"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hMerge="1">
                  <a:txBody>
                    <a:bodyPr/>
                    <a:lstStyle/>
                    <a:p>
                      <a:pPr algn="ctr" fontAlgn="b"/>
                      <a:endParaRPr lang="el-GR" sz="2800" b="1" i="0" u="none" strike="noStrike" dirty="0">
                        <a:solidFill>
                          <a:srgbClr val="000000"/>
                        </a:solidFill>
                        <a:effectLst/>
                        <a:latin typeface="Calibri" panose="020F0502020204030204" pitchFamily="34" charset="0"/>
                      </a:endParaRPr>
                    </a:p>
                  </a:txBody>
                  <a:tcPr marL="4763" marR="4763" marT="4763"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hMerge="1">
                  <a:txBody>
                    <a:bodyPr/>
                    <a:lstStyle/>
                    <a:p>
                      <a:pPr algn="ctr" fontAlgn="b"/>
                      <a:endParaRPr lang="el-GR" sz="2800" b="1" i="0" u="none" strike="noStrike" dirty="0">
                        <a:solidFill>
                          <a:srgbClr val="000000"/>
                        </a:solidFill>
                        <a:effectLst/>
                        <a:latin typeface="Calibri" panose="020F0502020204030204" pitchFamily="34" charset="0"/>
                      </a:endParaRPr>
                    </a:p>
                  </a:txBody>
                  <a:tcPr marL="4763" marR="4763" marT="4763"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hMerge="1">
                  <a:txBody>
                    <a:bodyPr/>
                    <a:lstStyle/>
                    <a:p>
                      <a:pPr algn="ctr" fontAlgn="b"/>
                      <a:endParaRPr lang="el-GR" sz="2800" b="1" i="0" u="none" strike="noStrike" dirty="0">
                        <a:solidFill>
                          <a:srgbClr val="000000"/>
                        </a:solidFill>
                        <a:effectLst/>
                        <a:latin typeface="Calibri" panose="020F0502020204030204" pitchFamily="34" charset="0"/>
                      </a:endParaRPr>
                    </a:p>
                  </a:txBody>
                  <a:tcPr marL="4763" marR="4763" marT="4763"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386985116"/>
                  </a:ext>
                </a:extLst>
              </a:tr>
            </a:tbl>
          </a:graphicData>
        </a:graphic>
      </p:graphicFrame>
      <p:sp>
        <p:nvSpPr>
          <p:cNvPr id="2" name="Θέση αριθμού διαφάνειας 1">
            <a:extLst>
              <a:ext uri="{FF2B5EF4-FFF2-40B4-BE49-F238E27FC236}">
                <a16:creationId xmlns:a16="http://schemas.microsoft.com/office/drawing/2014/main" id="{9BF4DBFF-E04E-4D3F-87D2-76EC5ACEADB1}"/>
              </a:ext>
            </a:extLst>
          </p:cNvPr>
          <p:cNvSpPr>
            <a:spLocks noGrp="1"/>
          </p:cNvSpPr>
          <p:nvPr>
            <p:ph type="sldNum" sz="quarter" idx="7"/>
          </p:nvPr>
        </p:nvSpPr>
        <p:spPr/>
        <p:txBody>
          <a:bodyPr/>
          <a:lstStyle/>
          <a:p>
            <a:fld id="{B6F15528-21DE-4FAA-801E-634DDDAF4B2B}" type="slidenum">
              <a:rPr lang="el-GR" smtClean="0"/>
              <a:t>19</a:t>
            </a:fld>
            <a:endParaRPr lang="el-GR"/>
          </a:p>
        </p:txBody>
      </p:sp>
    </p:spTree>
    <p:extLst>
      <p:ext uri="{BB962C8B-B14F-4D97-AF65-F5344CB8AC3E}">
        <p14:creationId xmlns:p14="http://schemas.microsoft.com/office/powerpoint/2010/main" val="1065799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31A0A734-0CB8-F8A6-0553-4181F4961AE1}"/>
              </a:ext>
            </a:extLst>
          </p:cNvPr>
          <p:cNvGraphicFramePr>
            <a:graphicFrameLocks noGrp="1"/>
          </p:cNvGraphicFramePr>
          <p:nvPr>
            <p:extLst>
              <p:ext uri="{D42A27DB-BD31-4B8C-83A1-F6EECF244321}">
                <p14:modId xmlns:p14="http://schemas.microsoft.com/office/powerpoint/2010/main" val="3600687438"/>
              </p:ext>
            </p:extLst>
          </p:nvPr>
        </p:nvGraphicFramePr>
        <p:xfrm>
          <a:off x="894557" y="76197"/>
          <a:ext cx="17144999" cy="9733806"/>
        </p:xfrm>
        <a:graphic>
          <a:graphicData uri="http://schemas.openxmlformats.org/drawingml/2006/table">
            <a:tbl>
              <a:tblPr>
                <a:tableStyleId>{5C22544A-7EE6-4342-B048-85BDC9FD1C3A}</a:tableStyleId>
              </a:tblPr>
              <a:tblGrid>
                <a:gridCol w="4286250">
                  <a:extLst>
                    <a:ext uri="{9D8B030D-6E8A-4147-A177-3AD203B41FA5}">
                      <a16:colId xmlns:a16="http://schemas.microsoft.com/office/drawing/2014/main" val="1734176469"/>
                    </a:ext>
                  </a:extLst>
                </a:gridCol>
                <a:gridCol w="12858749">
                  <a:extLst>
                    <a:ext uri="{9D8B030D-6E8A-4147-A177-3AD203B41FA5}">
                      <a16:colId xmlns:a16="http://schemas.microsoft.com/office/drawing/2014/main" val="2086754951"/>
                    </a:ext>
                  </a:extLst>
                </a:gridCol>
              </a:tblGrid>
              <a:tr h="513378">
                <a:tc gridSpan="2">
                  <a:txBody>
                    <a:bodyPr/>
                    <a:lstStyle/>
                    <a:p>
                      <a:pPr algn="ctr" fontAlgn="ctr"/>
                      <a:r>
                        <a:rPr lang="el-GR" sz="2800" b="1" u="none" strike="noStrike" dirty="0">
                          <a:effectLst/>
                        </a:rPr>
                        <a:t>ΔΙΟΙΚΗΤΙΚΟ ΣΥΜΒΟΥΛΙΟ (21 Μέλη) </a:t>
                      </a:r>
                      <a:endParaRPr lang="el-GR" sz="2800" b="1" i="0" u="none" strike="noStrike" dirty="0">
                        <a:solidFill>
                          <a:srgbClr val="000000"/>
                        </a:solidFill>
                        <a:effectLst/>
                        <a:latin typeface="Calibri" panose="020F0502020204030204" pitchFamily="34" charset="0"/>
                      </a:endParaRPr>
                    </a:p>
                  </a:txBody>
                  <a:tcPr marL="4763" marR="4763" marT="47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2"/>
                    </a:solidFill>
                  </a:tcPr>
                </a:tc>
                <a:tc hMerge="1">
                  <a:txBody>
                    <a:bodyPr/>
                    <a:lstStyle/>
                    <a:p>
                      <a:endParaRPr lang="en-US"/>
                    </a:p>
                  </a:txBody>
                  <a:tcPr/>
                </a:tc>
                <a:extLst>
                  <a:ext uri="{0D108BD9-81ED-4DB2-BD59-A6C34878D82A}">
                    <a16:rowId xmlns:a16="http://schemas.microsoft.com/office/drawing/2014/main" val="1661391081"/>
                  </a:ext>
                </a:extLst>
              </a:tr>
              <a:tr h="387785">
                <a:tc>
                  <a:txBody>
                    <a:bodyPr/>
                    <a:lstStyle/>
                    <a:p>
                      <a:pPr algn="ctr" fontAlgn="b"/>
                      <a:r>
                        <a:rPr lang="el-GR" sz="2800" b="1" u="none" strike="noStrike" dirty="0">
                          <a:effectLst/>
                        </a:rPr>
                        <a:t>ΠΡΟΕΔΡΟΣ</a:t>
                      </a:r>
                      <a:endParaRPr lang="el-GR" sz="2800" b="1" i="0" u="none" strike="noStrike" dirty="0">
                        <a:solidFill>
                          <a:srgbClr val="000000"/>
                        </a:solidFill>
                        <a:effectLst/>
                        <a:latin typeface="Calibri" panose="020F0502020204030204" pitchFamily="34" charset="0"/>
                      </a:endParaRPr>
                    </a:p>
                  </a:txBody>
                  <a:tcPr marL="4763" marR="4763" marT="4763"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algn="ctr" defTabSz="1425732" rtl="0" eaLnBrk="1" fontAlgn="b" latinLnBrk="0" hangingPunct="1"/>
                      <a:r>
                        <a:rPr lang="el-GR" sz="2000" b="1" i="0" u="none" strike="noStrike" kern="1200" dirty="0">
                          <a:solidFill>
                            <a:srgbClr val="000000"/>
                          </a:solidFill>
                          <a:effectLst/>
                          <a:latin typeface="Calibri" panose="020F0502020204030204" pitchFamily="34" charset="0"/>
                          <a:ea typeface="+mn-ea"/>
                          <a:cs typeface="+mn-cs"/>
                        </a:rPr>
                        <a:t>ΛΕΒΕΝΤΗΣ ΚΩΝΣΤΑΝΤΙΝΟΣ</a:t>
                      </a:r>
                      <a:r>
                        <a:rPr lang="en-US" sz="2000" b="1" i="0" u="none" strike="noStrike" kern="1200" dirty="0">
                          <a:solidFill>
                            <a:srgbClr val="000000"/>
                          </a:solidFill>
                          <a:effectLst/>
                          <a:latin typeface="Calibri" panose="020F0502020204030204" pitchFamily="34" charset="0"/>
                          <a:ea typeface="+mn-ea"/>
                          <a:cs typeface="+mn-cs"/>
                        </a:rPr>
                        <a:t> </a:t>
                      </a:r>
                      <a:endParaRPr lang="el-GR" sz="2000" b="1" i="0" u="none" strike="noStrike" kern="1200" dirty="0">
                        <a:solidFill>
                          <a:srgbClr val="000000"/>
                        </a:solidFill>
                        <a:effectLst/>
                        <a:latin typeface="Calibri" panose="020F0502020204030204" pitchFamily="34" charset="0"/>
                        <a:ea typeface="+mn-ea"/>
                        <a:cs typeface="+mn-cs"/>
                      </a:endParaRPr>
                    </a:p>
                  </a:txBody>
                  <a:tcPr marL="4763" marR="4763" marT="4763"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604947502"/>
                  </a:ext>
                </a:extLst>
              </a:tr>
              <a:tr h="441409">
                <a:tc gridSpan="2">
                  <a:txBody>
                    <a:bodyPr/>
                    <a:lstStyle/>
                    <a:p>
                      <a:pPr algn="ctr" fontAlgn="ctr"/>
                      <a:r>
                        <a:rPr lang="el-GR" sz="2800" b="1" u="none" strike="noStrike" dirty="0">
                          <a:effectLst/>
                        </a:rPr>
                        <a:t>ΜΕΛΗ</a:t>
                      </a:r>
                      <a:endParaRPr lang="el-GR" sz="2800" b="1" i="0" u="none" strike="noStrike" dirty="0">
                        <a:solidFill>
                          <a:srgbClr val="000000"/>
                        </a:solidFill>
                        <a:effectLst/>
                        <a:latin typeface="Calibri" panose="020F0502020204030204" pitchFamily="34" charset="0"/>
                      </a:endParaRPr>
                    </a:p>
                  </a:txBody>
                  <a:tcPr marL="4763" marR="4763" marT="47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2"/>
                    </a:solidFill>
                  </a:tcPr>
                </a:tc>
                <a:tc hMerge="1">
                  <a:txBody>
                    <a:bodyPr/>
                    <a:lstStyle/>
                    <a:p>
                      <a:endParaRPr lang="en-US"/>
                    </a:p>
                  </a:txBody>
                  <a:tcPr/>
                </a:tc>
                <a:extLst>
                  <a:ext uri="{0D108BD9-81ED-4DB2-BD59-A6C34878D82A}">
                    <a16:rowId xmlns:a16="http://schemas.microsoft.com/office/drawing/2014/main" val="3158081035"/>
                  </a:ext>
                </a:extLst>
              </a:tr>
              <a:tr h="387785">
                <a:tc rowSpan="9">
                  <a:txBody>
                    <a:bodyPr/>
                    <a:lstStyle/>
                    <a:p>
                      <a:pPr algn="ctr" fontAlgn="ctr"/>
                      <a:r>
                        <a:rPr lang="el-GR" sz="2800" b="1" u="none" strike="noStrike" dirty="0">
                          <a:effectLst/>
                        </a:rPr>
                        <a:t>ΤΜΗΜΑ</a:t>
                      </a:r>
                    </a:p>
                    <a:p>
                      <a:pPr algn="ctr" fontAlgn="ctr"/>
                      <a:r>
                        <a:rPr lang="el-GR" sz="2800" b="1" u="none" strike="noStrike" dirty="0">
                          <a:effectLst/>
                        </a:rPr>
                        <a:t>ΥΠΗΡΕΣΙΩΝ</a:t>
                      </a:r>
                      <a:endParaRPr lang="el-GR" sz="2800" b="1" i="0" u="none" strike="noStrike" dirty="0">
                        <a:solidFill>
                          <a:srgbClr val="000000"/>
                        </a:solidFill>
                        <a:effectLst/>
                        <a:latin typeface="Calibri" panose="020F0502020204030204" pitchFamily="34" charset="0"/>
                      </a:endParaRPr>
                    </a:p>
                  </a:txBody>
                  <a:tcPr marL="4763" marR="4763" marT="47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algn="ctr" defTabSz="1425732" rtl="0" eaLnBrk="1" fontAlgn="b" latinLnBrk="0" hangingPunct="1">
                        <a:spcBef>
                          <a:spcPts val="410"/>
                        </a:spcBef>
                      </a:pPr>
                      <a:r>
                        <a:rPr lang="el-GR" sz="2000" b="1" i="0" u="none" strike="noStrike" kern="1200" dirty="0">
                          <a:solidFill>
                            <a:srgbClr val="000000"/>
                          </a:solidFill>
                          <a:effectLst/>
                          <a:latin typeface="Calibri" panose="020F0502020204030204" pitchFamily="34" charset="0"/>
                          <a:ea typeface="+mn-ea"/>
                          <a:cs typeface="+mn-cs"/>
                        </a:rPr>
                        <a:t>ΔΑΡΖΕΝΤΑΣ ΧΑΡΑΛΑΜΠΟΣ</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106156589"/>
                  </a:ext>
                </a:extLst>
              </a:tr>
              <a:tr h="387785">
                <a:tc vMerge="1">
                  <a:txBody>
                    <a:bodyPr/>
                    <a:lstStyle/>
                    <a:p>
                      <a:endParaRPr lang="en-US"/>
                    </a:p>
                  </a:txBody>
                  <a:tcPr/>
                </a:tc>
                <a:tc>
                  <a:txBody>
                    <a:bodyPr/>
                    <a:lstStyle/>
                    <a:p>
                      <a:pPr marL="0" algn="ctr" defTabSz="1425732" rtl="0" eaLnBrk="1" fontAlgn="b" latinLnBrk="0" hangingPunct="1">
                        <a:spcBef>
                          <a:spcPts val="410"/>
                        </a:spcBef>
                      </a:pPr>
                      <a:r>
                        <a:rPr lang="el-GR" sz="2000" b="1" i="0" u="none" strike="noStrike" kern="1200" dirty="0">
                          <a:solidFill>
                            <a:srgbClr val="000000"/>
                          </a:solidFill>
                          <a:effectLst/>
                          <a:latin typeface="Calibri" panose="020F0502020204030204" pitchFamily="34" charset="0"/>
                          <a:ea typeface="+mn-ea"/>
                          <a:cs typeface="+mn-cs"/>
                        </a:rPr>
                        <a:t>ΑΓΓΕΛΟΠΟΥΛΟΣ ΣΠΗΛΙΟΣ</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427413998"/>
                  </a:ext>
                </a:extLst>
              </a:tr>
              <a:tr h="387785">
                <a:tc vMerge="1">
                  <a:txBody>
                    <a:bodyPr/>
                    <a:lstStyle/>
                    <a:p>
                      <a:endParaRPr lang="en-US"/>
                    </a:p>
                  </a:txBody>
                  <a:tcPr/>
                </a:tc>
                <a:tc>
                  <a:txBody>
                    <a:bodyPr/>
                    <a:lstStyle/>
                    <a:p>
                      <a:pPr marL="0" algn="ctr" defTabSz="1425732" rtl="0" eaLnBrk="1" fontAlgn="b" latinLnBrk="0" hangingPunct="1">
                        <a:spcBef>
                          <a:spcPts val="410"/>
                        </a:spcBef>
                      </a:pPr>
                      <a:r>
                        <a:rPr lang="el-GR" sz="2000" b="1" i="0" u="none" strike="noStrike" kern="1200" dirty="0">
                          <a:solidFill>
                            <a:srgbClr val="000000"/>
                          </a:solidFill>
                          <a:effectLst/>
                          <a:latin typeface="Calibri" panose="020F0502020204030204" pitchFamily="34" charset="0"/>
                          <a:ea typeface="+mn-ea"/>
                          <a:cs typeface="+mn-cs"/>
                        </a:rPr>
                        <a:t>ΜΠΙΣΤΟΛΑΣ ΝΙΚΟΣ</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480138962"/>
                  </a:ext>
                </a:extLst>
              </a:tr>
              <a:tr h="387785">
                <a:tc vMerge="1">
                  <a:txBody>
                    <a:bodyPr/>
                    <a:lstStyle/>
                    <a:p>
                      <a:endParaRPr lang="en-US"/>
                    </a:p>
                  </a:txBody>
                  <a:tcPr/>
                </a:tc>
                <a:tc>
                  <a:txBody>
                    <a:bodyPr/>
                    <a:lstStyle/>
                    <a:p>
                      <a:pPr marL="0" algn="ctr" defTabSz="1425732" rtl="0" eaLnBrk="1" fontAlgn="b" latinLnBrk="0" hangingPunct="1">
                        <a:spcBef>
                          <a:spcPts val="410"/>
                        </a:spcBef>
                      </a:pPr>
                      <a:r>
                        <a:rPr lang="el-GR" sz="2000" b="1" i="0" u="none" strike="noStrike" kern="1200" dirty="0">
                          <a:solidFill>
                            <a:srgbClr val="000000"/>
                          </a:solidFill>
                          <a:effectLst/>
                          <a:latin typeface="Calibri" panose="020F0502020204030204" pitchFamily="34" charset="0"/>
                          <a:ea typeface="+mn-ea"/>
                          <a:cs typeface="+mn-cs"/>
                        </a:rPr>
                        <a:t>ΣΑΨΙΑΛΗΣ ΝΙΚΟΣ</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225027016"/>
                  </a:ext>
                </a:extLst>
              </a:tr>
              <a:tr h="387785">
                <a:tc vMerge="1">
                  <a:txBody>
                    <a:bodyPr/>
                    <a:lstStyle/>
                    <a:p>
                      <a:endParaRPr lang="en-US"/>
                    </a:p>
                  </a:txBody>
                  <a:tcPr/>
                </a:tc>
                <a:tc>
                  <a:txBody>
                    <a:bodyPr/>
                    <a:lstStyle/>
                    <a:p>
                      <a:pPr marL="0" algn="ctr" defTabSz="1425732" rtl="0" eaLnBrk="1" fontAlgn="b" latinLnBrk="0" hangingPunct="1">
                        <a:spcBef>
                          <a:spcPts val="410"/>
                        </a:spcBef>
                      </a:pPr>
                      <a:r>
                        <a:rPr lang="el-GR" sz="2000" b="1" i="0" u="none" strike="noStrike" kern="1200" dirty="0">
                          <a:solidFill>
                            <a:srgbClr val="000000"/>
                          </a:solidFill>
                          <a:effectLst/>
                          <a:latin typeface="Calibri" panose="020F0502020204030204" pitchFamily="34" charset="0"/>
                          <a:ea typeface="+mn-ea"/>
                          <a:cs typeface="+mn-cs"/>
                        </a:rPr>
                        <a:t>ΒΟΥΡΤΣΗΣ ΠΑΥΛΟΣ</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193060909"/>
                  </a:ext>
                </a:extLst>
              </a:tr>
              <a:tr h="387785">
                <a:tc vMerge="1">
                  <a:txBody>
                    <a:bodyPr/>
                    <a:lstStyle/>
                    <a:p>
                      <a:endParaRPr lang="en-US"/>
                    </a:p>
                  </a:txBody>
                  <a:tcPr/>
                </a:tc>
                <a:tc>
                  <a:txBody>
                    <a:bodyPr/>
                    <a:lstStyle/>
                    <a:p>
                      <a:pPr marL="0" algn="ctr" defTabSz="1425732" rtl="0" eaLnBrk="1" fontAlgn="b" latinLnBrk="0" hangingPunct="1">
                        <a:spcBef>
                          <a:spcPts val="410"/>
                        </a:spcBef>
                      </a:pPr>
                      <a:r>
                        <a:rPr lang="el-GR" sz="2000" b="1" i="0" u="none" strike="noStrike" kern="1200" dirty="0">
                          <a:solidFill>
                            <a:srgbClr val="000000"/>
                          </a:solidFill>
                          <a:effectLst/>
                          <a:latin typeface="Calibri" panose="020F0502020204030204" pitchFamily="34" charset="0"/>
                          <a:ea typeface="+mn-ea"/>
                          <a:cs typeface="+mn-cs"/>
                        </a:rPr>
                        <a:t>ΒΛΑΧΑΝΤΩΝΗ ΟΛΥΜΠΙΑ</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72734842"/>
                  </a:ext>
                </a:extLst>
              </a:tr>
              <a:tr h="387785">
                <a:tc vMerge="1">
                  <a:txBody>
                    <a:bodyPr/>
                    <a:lstStyle/>
                    <a:p>
                      <a:endParaRPr lang="en-US"/>
                    </a:p>
                  </a:txBody>
                  <a:tcPr/>
                </a:tc>
                <a:tc>
                  <a:txBody>
                    <a:bodyPr/>
                    <a:lstStyle/>
                    <a:p>
                      <a:pPr marL="0" algn="ctr" defTabSz="1425732" rtl="0" eaLnBrk="1" fontAlgn="b" latinLnBrk="0" hangingPunct="1">
                        <a:spcBef>
                          <a:spcPts val="410"/>
                        </a:spcBef>
                      </a:pPr>
                      <a:r>
                        <a:rPr lang="el-GR" sz="2000" b="1" i="0" u="none" strike="noStrike" kern="1200" dirty="0">
                          <a:solidFill>
                            <a:srgbClr val="000000"/>
                          </a:solidFill>
                          <a:effectLst/>
                          <a:latin typeface="Calibri" panose="020F0502020204030204" pitchFamily="34" charset="0"/>
                          <a:ea typeface="+mn-ea"/>
                          <a:cs typeface="+mn-cs"/>
                        </a:rPr>
                        <a:t>ΚΩΝΣΤΑΝΤΟΠΟΥΛΟΣ ΑΛΚΗΣ</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951209502"/>
                  </a:ext>
                </a:extLst>
              </a:tr>
              <a:tr h="387785">
                <a:tc vMerge="1">
                  <a:txBody>
                    <a:bodyPr/>
                    <a:lstStyle/>
                    <a:p>
                      <a:endParaRPr lang="en-US"/>
                    </a:p>
                  </a:txBody>
                  <a:tcPr/>
                </a:tc>
                <a:tc>
                  <a:txBody>
                    <a:bodyPr/>
                    <a:lstStyle/>
                    <a:p>
                      <a:pPr marL="0" algn="ctr" defTabSz="1425732" rtl="0" eaLnBrk="1" fontAlgn="b" latinLnBrk="0" hangingPunct="1">
                        <a:spcBef>
                          <a:spcPts val="410"/>
                        </a:spcBef>
                      </a:pPr>
                      <a:r>
                        <a:rPr lang="el-GR" sz="2000" b="1" i="0" u="none" strike="noStrike" kern="1200" dirty="0">
                          <a:solidFill>
                            <a:srgbClr val="000000"/>
                          </a:solidFill>
                          <a:effectLst/>
                          <a:latin typeface="Calibri" panose="020F0502020204030204" pitchFamily="34" charset="0"/>
                          <a:ea typeface="+mn-ea"/>
                          <a:cs typeface="+mn-cs"/>
                        </a:rPr>
                        <a:t>ΣΑΜΨΟΥΝΗΣ ΣΕΒΑΣΤΙΑΝΟΣ</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939151329"/>
                  </a:ext>
                </a:extLst>
              </a:tr>
              <a:tr h="387785">
                <a:tc vMerge="1">
                  <a:txBody>
                    <a:bodyPr/>
                    <a:lstStyle/>
                    <a:p>
                      <a:endParaRPr lang="en-US"/>
                    </a:p>
                  </a:txBody>
                  <a:tcPr/>
                </a:tc>
                <a:tc>
                  <a:txBody>
                    <a:bodyPr/>
                    <a:lstStyle/>
                    <a:p>
                      <a:pPr marL="0" algn="ctr" defTabSz="1425732" rtl="0" eaLnBrk="1" fontAlgn="b" latinLnBrk="0" hangingPunct="1">
                        <a:spcBef>
                          <a:spcPts val="410"/>
                        </a:spcBef>
                      </a:pPr>
                      <a:r>
                        <a:rPr lang="el-GR" sz="2000" b="1" i="0" u="none" strike="noStrike" kern="1200" dirty="0">
                          <a:solidFill>
                            <a:srgbClr val="000000"/>
                          </a:solidFill>
                          <a:effectLst/>
                          <a:latin typeface="Calibri" panose="020F0502020204030204" pitchFamily="34" charset="0"/>
                          <a:ea typeface="+mn-ea"/>
                          <a:cs typeface="+mn-cs"/>
                        </a:rPr>
                        <a:t>ΑΝΤΩΝΟΠΟΥΛΟΥ ΜΑΡΙΝΑ</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824448598"/>
                  </a:ext>
                </a:extLst>
              </a:tr>
              <a:tr h="387785">
                <a:tc rowSpan="4">
                  <a:txBody>
                    <a:bodyPr/>
                    <a:lstStyle/>
                    <a:p>
                      <a:pPr algn="ctr" fontAlgn="ctr"/>
                      <a:r>
                        <a:rPr lang="el-GR" sz="2800" b="1" u="none" strike="noStrike" dirty="0">
                          <a:effectLst/>
                        </a:rPr>
                        <a:t>ΤΜΗΜΑ</a:t>
                      </a:r>
                    </a:p>
                    <a:p>
                      <a:pPr algn="ctr" fontAlgn="ctr"/>
                      <a:r>
                        <a:rPr lang="el-GR" sz="2800" b="1" u="none" strike="noStrike" dirty="0">
                          <a:effectLst/>
                        </a:rPr>
                        <a:t>ΕΜΠΟΡΙΚΟ</a:t>
                      </a:r>
                      <a:endParaRPr lang="el-GR" sz="2800" b="1" i="0" u="none" strike="noStrike" dirty="0">
                        <a:solidFill>
                          <a:srgbClr val="000000"/>
                        </a:solidFill>
                        <a:effectLst/>
                        <a:latin typeface="Calibri" panose="020F0502020204030204" pitchFamily="34" charset="0"/>
                      </a:endParaRPr>
                    </a:p>
                  </a:txBody>
                  <a:tcPr marL="4763" marR="4763" marT="47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algn="ctr" defTabSz="1425732" rtl="0" eaLnBrk="1" fontAlgn="b" latinLnBrk="0" hangingPunct="1">
                        <a:spcBef>
                          <a:spcPts val="410"/>
                        </a:spcBef>
                      </a:pPr>
                      <a:r>
                        <a:rPr lang="el-GR" sz="2000" b="1" i="0" u="none" strike="noStrike" kern="1200">
                          <a:solidFill>
                            <a:srgbClr val="000000"/>
                          </a:solidFill>
                          <a:effectLst/>
                          <a:latin typeface="Calibri" panose="020F0502020204030204" pitchFamily="34" charset="0"/>
                          <a:ea typeface="+mn-ea"/>
                          <a:cs typeface="+mn-cs"/>
                        </a:rPr>
                        <a:t>ΔΑΝΙΗΛΙΔΗΣ ΣΤΑΥΡΟΣ</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965500936"/>
                  </a:ext>
                </a:extLst>
              </a:tr>
              <a:tr h="387785">
                <a:tc vMerge="1">
                  <a:txBody>
                    <a:bodyPr/>
                    <a:lstStyle/>
                    <a:p>
                      <a:endParaRPr lang="en-US"/>
                    </a:p>
                  </a:txBody>
                  <a:tcPr/>
                </a:tc>
                <a:tc>
                  <a:txBody>
                    <a:bodyPr/>
                    <a:lstStyle/>
                    <a:p>
                      <a:pPr marL="0" algn="ctr" defTabSz="1425732" rtl="0" eaLnBrk="1" fontAlgn="b" latinLnBrk="0" hangingPunct="1">
                        <a:spcBef>
                          <a:spcPts val="410"/>
                        </a:spcBef>
                      </a:pPr>
                      <a:r>
                        <a:rPr lang="el-GR" sz="2000" b="1" i="0" u="none" strike="noStrike" kern="1200" dirty="0">
                          <a:solidFill>
                            <a:srgbClr val="000000"/>
                          </a:solidFill>
                          <a:effectLst/>
                          <a:latin typeface="Calibri" panose="020F0502020204030204" pitchFamily="34" charset="0"/>
                          <a:ea typeface="+mn-ea"/>
                          <a:cs typeface="+mn-cs"/>
                        </a:rPr>
                        <a:t>ΜΠΟΥΡΟΠΟΥΛΟΣ ΒΑΣΙΛΗΣ</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638046301"/>
                  </a:ext>
                </a:extLst>
              </a:tr>
              <a:tr h="387785">
                <a:tc vMerge="1">
                  <a:txBody>
                    <a:bodyPr/>
                    <a:lstStyle/>
                    <a:p>
                      <a:endParaRPr lang="en-US"/>
                    </a:p>
                  </a:txBody>
                  <a:tcPr/>
                </a:tc>
                <a:tc>
                  <a:txBody>
                    <a:bodyPr/>
                    <a:lstStyle/>
                    <a:p>
                      <a:pPr marL="0" algn="ctr" defTabSz="1425732" rtl="0" eaLnBrk="1" fontAlgn="b" latinLnBrk="0" hangingPunct="1">
                        <a:spcBef>
                          <a:spcPts val="410"/>
                        </a:spcBef>
                      </a:pPr>
                      <a:r>
                        <a:rPr lang="el-GR" sz="2000" b="1" i="0" u="none" strike="noStrike" kern="1200" dirty="0">
                          <a:solidFill>
                            <a:srgbClr val="000000"/>
                          </a:solidFill>
                          <a:effectLst/>
                          <a:latin typeface="Calibri" panose="020F0502020204030204" pitchFamily="34" charset="0"/>
                          <a:ea typeface="+mn-ea"/>
                          <a:cs typeface="+mn-cs"/>
                        </a:rPr>
                        <a:t>ΧΡΙΣΤΟΠΟΥΛΟΣ ΧΡΗΣΤΟΣ</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771789797"/>
                  </a:ext>
                </a:extLst>
              </a:tr>
              <a:tr h="387785">
                <a:tc vMerge="1">
                  <a:txBody>
                    <a:bodyPr/>
                    <a:lstStyle/>
                    <a:p>
                      <a:endParaRPr lang="en-US"/>
                    </a:p>
                  </a:txBody>
                  <a:tcPr/>
                </a:tc>
                <a:tc>
                  <a:txBody>
                    <a:bodyPr/>
                    <a:lstStyle/>
                    <a:p>
                      <a:pPr marL="0" algn="ctr" defTabSz="1425732" rtl="0" eaLnBrk="1" fontAlgn="b" latinLnBrk="0" hangingPunct="1">
                        <a:spcBef>
                          <a:spcPts val="570"/>
                        </a:spcBef>
                      </a:pPr>
                      <a:r>
                        <a:rPr lang="el-GR" sz="2000" b="1" i="0" u="none" strike="noStrike" kern="1200" dirty="0">
                          <a:solidFill>
                            <a:srgbClr val="000000"/>
                          </a:solidFill>
                          <a:effectLst/>
                          <a:latin typeface="Calibri" panose="020F0502020204030204" pitchFamily="34" charset="0"/>
                          <a:ea typeface="+mn-ea"/>
                          <a:cs typeface="+mn-cs"/>
                        </a:rPr>
                        <a:t>ΧΡΟΝΟΠΟΥΛΟΥ ΝΙΚΗ</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597186923"/>
                  </a:ext>
                </a:extLst>
              </a:tr>
              <a:tr h="387785">
                <a:tc rowSpan="5">
                  <a:txBody>
                    <a:bodyPr/>
                    <a:lstStyle/>
                    <a:p>
                      <a:pPr algn="ctr" fontAlgn="ctr"/>
                      <a:r>
                        <a:rPr lang="el-GR" sz="2800" b="1" u="none" strike="noStrike" dirty="0">
                          <a:effectLst/>
                        </a:rPr>
                        <a:t>ΤΜΗΜΑ ΜΕΤΑΠΟΙΗΣΗΣ</a:t>
                      </a:r>
                      <a:endParaRPr lang="el-GR" sz="2800" b="1" i="0" u="none" strike="noStrike" dirty="0">
                        <a:solidFill>
                          <a:srgbClr val="000000"/>
                        </a:solidFill>
                        <a:effectLst/>
                        <a:latin typeface="Calibri" panose="020F0502020204030204" pitchFamily="34" charset="0"/>
                      </a:endParaRPr>
                    </a:p>
                  </a:txBody>
                  <a:tcPr marL="4763" marR="4763" marT="47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algn="ctr" defTabSz="1425732" rtl="0" eaLnBrk="1" fontAlgn="b" latinLnBrk="0" hangingPunct="1">
                        <a:spcBef>
                          <a:spcPts val="410"/>
                        </a:spcBef>
                      </a:pPr>
                      <a:r>
                        <a:rPr lang="el-GR" sz="2000" b="1" i="0" u="none" strike="noStrike" kern="1200" dirty="0">
                          <a:solidFill>
                            <a:srgbClr val="000000"/>
                          </a:solidFill>
                          <a:effectLst/>
                          <a:latin typeface="Calibri" panose="020F0502020204030204" pitchFamily="34" charset="0"/>
                          <a:ea typeface="+mn-ea"/>
                          <a:cs typeface="+mn-cs"/>
                        </a:rPr>
                        <a:t>ΤΣΑΟΥΣΗΣ ΒΑΣΙΛΗΣ</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053333443"/>
                  </a:ext>
                </a:extLst>
              </a:tr>
              <a:tr h="387785">
                <a:tc vMerge="1">
                  <a:txBody>
                    <a:bodyPr/>
                    <a:lstStyle/>
                    <a:p>
                      <a:endParaRPr lang="en-US"/>
                    </a:p>
                  </a:txBody>
                  <a:tcPr/>
                </a:tc>
                <a:tc>
                  <a:txBody>
                    <a:bodyPr/>
                    <a:lstStyle/>
                    <a:p>
                      <a:pPr marL="0" algn="ctr" defTabSz="1425732" rtl="0" eaLnBrk="1" fontAlgn="b" latinLnBrk="0" hangingPunct="1">
                        <a:spcBef>
                          <a:spcPts val="410"/>
                        </a:spcBef>
                      </a:pPr>
                      <a:r>
                        <a:rPr lang="el-GR" sz="2000" b="1" i="0" u="none" strike="noStrike" kern="1200" dirty="0">
                          <a:solidFill>
                            <a:srgbClr val="000000"/>
                          </a:solidFill>
                          <a:effectLst/>
                          <a:latin typeface="Calibri" panose="020F0502020204030204" pitchFamily="34" charset="0"/>
                          <a:ea typeface="+mn-ea"/>
                          <a:cs typeface="+mn-cs"/>
                        </a:rPr>
                        <a:t>ΣΟΛΩΜΟΣ ΜΕΓΑΚΛΗΣ</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875491877"/>
                  </a:ext>
                </a:extLst>
              </a:tr>
              <a:tr h="387785">
                <a:tc vMerge="1">
                  <a:txBody>
                    <a:bodyPr/>
                    <a:lstStyle/>
                    <a:p>
                      <a:endParaRPr lang="en-US"/>
                    </a:p>
                  </a:txBody>
                  <a:tcPr/>
                </a:tc>
                <a:tc>
                  <a:txBody>
                    <a:bodyPr/>
                    <a:lstStyle/>
                    <a:p>
                      <a:pPr marL="0" algn="ctr" defTabSz="1425732" rtl="0" eaLnBrk="1" fontAlgn="b" latinLnBrk="0" hangingPunct="1">
                        <a:spcBef>
                          <a:spcPts val="410"/>
                        </a:spcBef>
                      </a:pPr>
                      <a:r>
                        <a:rPr lang="el-GR" sz="2000" b="1" i="0" u="none" strike="noStrike" kern="1200" dirty="0">
                          <a:solidFill>
                            <a:srgbClr val="000000"/>
                          </a:solidFill>
                          <a:effectLst/>
                          <a:latin typeface="Calibri" panose="020F0502020204030204" pitchFamily="34" charset="0"/>
                          <a:ea typeface="+mn-ea"/>
                          <a:cs typeface="+mn-cs"/>
                        </a:rPr>
                        <a:t>ΜΠΡΑΤΗ ΔΗΜΗΤΡΑ</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698129587"/>
                  </a:ext>
                </a:extLst>
              </a:tr>
              <a:tr h="387785">
                <a:tc vMerge="1">
                  <a:txBody>
                    <a:bodyPr/>
                    <a:lstStyle/>
                    <a:p>
                      <a:endParaRPr lang="en-US"/>
                    </a:p>
                  </a:txBody>
                  <a:tcPr/>
                </a:tc>
                <a:tc>
                  <a:txBody>
                    <a:bodyPr/>
                    <a:lstStyle/>
                    <a:p>
                      <a:pPr marL="0" algn="ctr" defTabSz="1425732" rtl="0" eaLnBrk="1" fontAlgn="b" latinLnBrk="0" hangingPunct="1">
                        <a:spcBef>
                          <a:spcPts val="410"/>
                        </a:spcBef>
                      </a:pPr>
                      <a:r>
                        <a:rPr lang="el-GR" sz="2000" b="1" i="0" u="none" strike="noStrike" kern="1200" dirty="0">
                          <a:solidFill>
                            <a:srgbClr val="000000"/>
                          </a:solidFill>
                          <a:effectLst/>
                          <a:latin typeface="Calibri" panose="020F0502020204030204" pitchFamily="34" charset="0"/>
                          <a:ea typeface="+mn-ea"/>
                          <a:cs typeface="+mn-cs"/>
                        </a:rPr>
                        <a:t>ΚΑΡΝΑΡΟΣ ΤΑΣΟΣ</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84491687"/>
                  </a:ext>
                </a:extLst>
              </a:tr>
              <a:tr h="387785">
                <a:tc vMerge="1">
                  <a:txBody>
                    <a:bodyPr/>
                    <a:lstStyle/>
                    <a:p>
                      <a:endParaRPr lang="en-US"/>
                    </a:p>
                  </a:txBody>
                  <a:tcPr/>
                </a:tc>
                <a:tc>
                  <a:txBody>
                    <a:bodyPr/>
                    <a:lstStyle/>
                    <a:p>
                      <a:pPr marL="0" algn="ctr" defTabSz="1425732" rtl="0" eaLnBrk="1" fontAlgn="b" latinLnBrk="0" hangingPunct="1">
                        <a:spcBef>
                          <a:spcPts val="365"/>
                        </a:spcBef>
                      </a:pPr>
                      <a:r>
                        <a:rPr lang="el-GR" sz="2000" b="1" i="0" u="none" strike="noStrike" kern="1200" dirty="0">
                          <a:solidFill>
                            <a:srgbClr val="000000"/>
                          </a:solidFill>
                          <a:effectLst/>
                          <a:latin typeface="Calibri" panose="020F0502020204030204" pitchFamily="34" charset="0"/>
                          <a:ea typeface="+mn-ea"/>
                          <a:cs typeface="+mn-cs"/>
                        </a:rPr>
                        <a:t>ΜΥΛΩΝΑΣ ΠΑΝΤΕΛΗΣ</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777546791"/>
                  </a:ext>
                </a:extLst>
              </a:tr>
              <a:tr h="683703">
                <a:tc>
                  <a:txBody>
                    <a:bodyPr/>
                    <a:lstStyle/>
                    <a:p>
                      <a:pPr algn="ctr" fontAlgn="ctr"/>
                      <a:r>
                        <a:rPr lang="el-GR" sz="2800" b="1" u="none" strike="noStrike" dirty="0">
                          <a:effectLst/>
                        </a:rPr>
                        <a:t>ΤΜΗΜΑ ΤΟΥΡΙΣΤΙΚΟ </a:t>
                      </a:r>
                      <a:endParaRPr lang="el-GR" sz="2800" b="1" i="0" u="none" strike="noStrike" dirty="0">
                        <a:solidFill>
                          <a:srgbClr val="000000"/>
                        </a:solidFill>
                        <a:effectLst/>
                        <a:latin typeface="Calibri" panose="020F0502020204030204" pitchFamily="34" charset="0"/>
                      </a:endParaRPr>
                    </a:p>
                  </a:txBody>
                  <a:tcPr marL="4763" marR="4763" marT="47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algn="ctr" defTabSz="1425732" rtl="0" eaLnBrk="1" fontAlgn="b" latinLnBrk="0" hangingPunct="1">
                        <a:spcBef>
                          <a:spcPts val="410"/>
                        </a:spcBef>
                      </a:pPr>
                      <a:r>
                        <a:rPr lang="el-GR" sz="2000" b="1" i="0" u="none" strike="noStrike" kern="1200" dirty="0">
                          <a:solidFill>
                            <a:srgbClr val="000000"/>
                          </a:solidFill>
                          <a:effectLst/>
                          <a:latin typeface="Calibri" panose="020F0502020204030204" pitchFamily="34" charset="0"/>
                          <a:ea typeface="+mn-ea"/>
                          <a:cs typeface="+mn-cs"/>
                        </a:rPr>
                        <a:t>ΑΝΤΩΝΟΠΟΥΛΟΣ ΓΙΑΝΝΗΣ</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896796194"/>
                  </a:ext>
                </a:extLst>
              </a:tr>
              <a:tr h="683703">
                <a:tc>
                  <a:txBody>
                    <a:bodyPr/>
                    <a:lstStyle/>
                    <a:p>
                      <a:pPr algn="ctr" fontAlgn="ctr"/>
                      <a:r>
                        <a:rPr lang="el-GR" sz="2800" b="1" u="none" strike="noStrike" dirty="0">
                          <a:effectLst/>
                        </a:rPr>
                        <a:t>ΤΜΗΜΑ ΕΞΑΓΩΓΙΚΟ </a:t>
                      </a:r>
                      <a:endParaRPr lang="el-GR" sz="2800" b="1" i="0" u="none" strike="noStrike" dirty="0">
                        <a:solidFill>
                          <a:srgbClr val="000000"/>
                        </a:solidFill>
                        <a:effectLst/>
                        <a:latin typeface="Calibri" panose="020F0502020204030204" pitchFamily="34" charset="0"/>
                      </a:endParaRPr>
                    </a:p>
                  </a:txBody>
                  <a:tcPr marL="4763" marR="4763" marT="47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algn="ctr" defTabSz="1425732" rtl="0" eaLnBrk="1" fontAlgn="b" latinLnBrk="0" hangingPunct="1">
                        <a:spcBef>
                          <a:spcPts val="420"/>
                        </a:spcBef>
                      </a:pPr>
                      <a:r>
                        <a:rPr lang="el-GR" sz="2000" b="1" i="0" u="none" strike="noStrike" kern="1200" dirty="0">
                          <a:solidFill>
                            <a:srgbClr val="000000"/>
                          </a:solidFill>
                          <a:effectLst/>
                          <a:latin typeface="Calibri" panose="020F0502020204030204" pitchFamily="34" charset="0"/>
                          <a:ea typeface="+mn-ea"/>
                          <a:cs typeface="+mn-cs"/>
                        </a:rPr>
                        <a:t>ΠΑΡΑΣΚΕΥΟΠΟΥΛΟΣ ΑΝΤΩΝΗΣ</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102404836"/>
                  </a:ext>
                </a:extLst>
              </a:tr>
            </a:tbl>
          </a:graphicData>
        </a:graphic>
      </p:graphicFrame>
      <p:sp>
        <p:nvSpPr>
          <p:cNvPr id="2" name="Θέση αριθμού διαφάνειας 1">
            <a:extLst>
              <a:ext uri="{FF2B5EF4-FFF2-40B4-BE49-F238E27FC236}">
                <a16:creationId xmlns:a16="http://schemas.microsoft.com/office/drawing/2014/main" id="{73B2DD07-0816-4275-8F3F-0BE3F4E0A5CD}"/>
              </a:ext>
            </a:extLst>
          </p:cNvPr>
          <p:cNvSpPr>
            <a:spLocks noGrp="1"/>
          </p:cNvSpPr>
          <p:nvPr>
            <p:ph type="sldNum" sz="quarter" idx="7"/>
          </p:nvPr>
        </p:nvSpPr>
        <p:spPr/>
        <p:txBody>
          <a:bodyPr/>
          <a:lstStyle/>
          <a:p>
            <a:fld id="{B6F15528-21DE-4FAA-801E-634DDDAF4B2B}" type="slidenum">
              <a:rPr lang="el-GR" smtClean="0"/>
              <a:t>2</a:t>
            </a:fld>
            <a:endParaRPr lang="el-GR"/>
          </a:p>
        </p:txBody>
      </p:sp>
    </p:spTree>
    <p:extLst>
      <p:ext uri="{BB962C8B-B14F-4D97-AF65-F5344CB8AC3E}">
        <p14:creationId xmlns:p14="http://schemas.microsoft.com/office/powerpoint/2010/main" val="2569631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B1AF2C-E0DC-453F-35BC-439E7D45B11D}"/>
            </a:ext>
          </a:extLst>
        </p:cNvPr>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D09F2241-DC89-5531-D58E-E66264062AC1}"/>
              </a:ext>
            </a:extLst>
          </p:cNvPr>
          <p:cNvGraphicFramePr>
            <a:graphicFrameLocks noGrp="1"/>
          </p:cNvGraphicFramePr>
          <p:nvPr>
            <p:extLst>
              <p:ext uri="{D42A27DB-BD31-4B8C-83A1-F6EECF244321}">
                <p14:modId xmlns:p14="http://schemas.microsoft.com/office/powerpoint/2010/main" val="1689018037"/>
              </p:ext>
            </p:extLst>
          </p:nvPr>
        </p:nvGraphicFramePr>
        <p:xfrm>
          <a:off x="894557" y="76196"/>
          <a:ext cx="17144999" cy="10375903"/>
        </p:xfrm>
        <a:graphic>
          <a:graphicData uri="http://schemas.openxmlformats.org/drawingml/2006/table">
            <a:tbl>
              <a:tblPr>
                <a:tableStyleId>{5C22544A-7EE6-4342-B048-85BDC9FD1C3A}</a:tableStyleId>
              </a:tblPr>
              <a:tblGrid>
                <a:gridCol w="2857500">
                  <a:extLst>
                    <a:ext uri="{9D8B030D-6E8A-4147-A177-3AD203B41FA5}">
                      <a16:colId xmlns:a16="http://schemas.microsoft.com/office/drawing/2014/main" val="1734176469"/>
                    </a:ext>
                  </a:extLst>
                </a:gridCol>
                <a:gridCol w="952499">
                  <a:extLst>
                    <a:ext uri="{9D8B030D-6E8A-4147-A177-3AD203B41FA5}">
                      <a16:colId xmlns:a16="http://schemas.microsoft.com/office/drawing/2014/main" val="2552197842"/>
                    </a:ext>
                  </a:extLst>
                </a:gridCol>
                <a:gridCol w="4762501">
                  <a:extLst>
                    <a:ext uri="{9D8B030D-6E8A-4147-A177-3AD203B41FA5}">
                      <a16:colId xmlns:a16="http://schemas.microsoft.com/office/drawing/2014/main" val="3801079791"/>
                    </a:ext>
                  </a:extLst>
                </a:gridCol>
                <a:gridCol w="8572499">
                  <a:extLst>
                    <a:ext uri="{9D8B030D-6E8A-4147-A177-3AD203B41FA5}">
                      <a16:colId xmlns:a16="http://schemas.microsoft.com/office/drawing/2014/main" val="2086754951"/>
                    </a:ext>
                  </a:extLst>
                </a:gridCol>
              </a:tblGrid>
              <a:tr h="587683">
                <a:tc gridSpan="4">
                  <a:txBody>
                    <a:bodyPr/>
                    <a:lstStyle/>
                    <a:p>
                      <a:pPr algn="ctr"/>
                      <a:r>
                        <a:rPr lang="el-GR" sz="2800" b="1" kern="1200" dirty="0">
                          <a:solidFill>
                            <a:schemeClr val="dk1"/>
                          </a:solidFill>
                          <a:effectLst/>
                          <a:latin typeface="+mn-lt"/>
                          <a:ea typeface="+mn-ea"/>
                          <a:cs typeface="+mn-cs"/>
                        </a:rPr>
                        <a:t>ΤΟΜΕΙΣ ΕΥΘΥΝΗΣ ΚΑΙ ΔΙΟΙΚΗΤΙΚΉ ΔΙΑΡΘΡΩΣΗ</a:t>
                      </a:r>
                      <a:endParaRPr lang="en-US" sz="2800" kern="1200" dirty="0">
                        <a:solidFill>
                          <a:schemeClr val="dk1"/>
                        </a:solidFill>
                        <a:effectLst/>
                        <a:latin typeface="+mn-lt"/>
                        <a:ea typeface="+mn-ea"/>
                        <a:cs typeface="+mn-cs"/>
                      </a:endParaRPr>
                    </a:p>
                  </a:txBody>
                  <a:tcPr marL="4763" marR="4763" marT="47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2"/>
                    </a:solidFill>
                  </a:tcPr>
                </a:tc>
                <a:tc hMerge="1">
                  <a:txBody>
                    <a:bodyPr/>
                    <a:lstStyle/>
                    <a:p>
                      <a:endParaRPr lang="en-US"/>
                    </a:p>
                  </a:txBody>
                  <a:tcPr>
                    <a:lnL w="12700" cap="flat" cmpd="sng" algn="ctr">
                      <a:solidFill>
                        <a:schemeClr val="bg1">
                          <a:lumMod val="65000"/>
                        </a:schemeClr>
                      </a:solidFill>
                      <a:prstDash val="solid"/>
                      <a:round/>
                      <a:headEnd type="none" w="med" len="med"/>
                      <a:tailEnd type="none" w="med" len="med"/>
                    </a:lnL>
                  </a:tcPr>
                </a:tc>
                <a:tc hMerge="1">
                  <a:txBody>
                    <a:bodyPr/>
                    <a:lstStyle/>
                    <a:p>
                      <a:endParaRPr lang="en-US"/>
                    </a:p>
                  </a:txBody>
                  <a:tcPr/>
                </a:tc>
                <a:tc hMerge="1">
                  <a:txBody>
                    <a:bodyPr/>
                    <a:lstStyle/>
                    <a:p>
                      <a:endParaRPr lang="en-US"/>
                    </a:p>
                  </a:txBody>
                  <a:tcPr>
                    <a:lnL w="12700" cap="flat" cmpd="sng" algn="ctr">
                      <a:solidFill>
                        <a:schemeClr val="bg1">
                          <a:lumMod val="65000"/>
                        </a:schemeClr>
                      </a:solidFill>
                      <a:prstDash val="solid"/>
                      <a:round/>
                      <a:headEnd type="none" w="med" len="med"/>
                      <a:tailEnd type="none" w="med" len="med"/>
                    </a:lnL>
                  </a:tcPr>
                </a:tc>
                <a:extLst>
                  <a:ext uri="{0D108BD9-81ED-4DB2-BD59-A6C34878D82A}">
                    <a16:rowId xmlns:a16="http://schemas.microsoft.com/office/drawing/2014/main" val="1661391081"/>
                  </a:ext>
                </a:extLst>
              </a:tr>
              <a:tr h="587683">
                <a:tc>
                  <a:txBody>
                    <a:bodyPr/>
                    <a:lstStyle/>
                    <a:p>
                      <a:pPr algn="ctr" fontAlgn="b"/>
                      <a:r>
                        <a:rPr lang="el-GR" sz="2400" b="1" i="0" u="none" strike="noStrike" dirty="0">
                          <a:solidFill>
                            <a:srgbClr val="000000"/>
                          </a:solidFill>
                          <a:effectLst/>
                          <a:latin typeface="Calibri" panose="020F0502020204030204" pitchFamily="34" charset="0"/>
                        </a:rPr>
                        <a:t>ΤΟΜΕΑΣ</a:t>
                      </a:r>
                    </a:p>
                  </a:txBody>
                  <a:tcPr marL="4763" marR="4763" marT="4763"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l-GR" sz="2400" b="1" i="0" u="none" strike="noStrike" dirty="0">
                          <a:solidFill>
                            <a:srgbClr val="000000"/>
                          </a:solidFill>
                          <a:effectLst/>
                          <a:latin typeface="Calibri" panose="020F0502020204030204" pitchFamily="34" charset="0"/>
                        </a:rPr>
                        <a:t>ΑΑ</a:t>
                      </a:r>
                    </a:p>
                  </a:txBody>
                  <a:tcPr marL="4763" marR="4763" marT="4763"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l-GR" sz="2800" b="1" kern="1200" dirty="0">
                          <a:solidFill>
                            <a:schemeClr val="dk1"/>
                          </a:solidFill>
                          <a:effectLst/>
                          <a:latin typeface="+mn-lt"/>
                          <a:ea typeface="+mn-ea"/>
                          <a:cs typeface="+mn-cs"/>
                        </a:rPr>
                        <a:t>ΙΔΙΟΤΗΤΑ</a:t>
                      </a:r>
                      <a:endParaRPr lang="el-GR" sz="2400" b="1" i="0" u="none" strike="noStrike" dirty="0">
                        <a:solidFill>
                          <a:srgbClr val="000000"/>
                        </a:solidFill>
                        <a:effectLst/>
                        <a:latin typeface="Calibri" panose="020F0502020204030204" pitchFamily="34" charset="0"/>
                      </a:endParaRPr>
                    </a:p>
                  </a:txBody>
                  <a:tcPr marL="4763" marR="4763" marT="4763"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l-GR" sz="2800" b="1" kern="1200" dirty="0">
                          <a:solidFill>
                            <a:schemeClr val="dk1"/>
                          </a:solidFill>
                          <a:effectLst/>
                          <a:latin typeface="+mn-lt"/>
                          <a:ea typeface="+mn-ea"/>
                          <a:cs typeface="+mn-cs"/>
                        </a:rPr>
                        <a:t>ΟΝΟΜΑΤΕΠΩΝΥΜΟ</a:t>
                      </a:r>
                      <a:r>
                        <a:rPr lang="en-US" sz="2400" u="none" strike="noStrike" dirty="0">
                          <a:effectLst/>
                        </a:rPr>
                        <a:t> </a:t>
                      </a:r>
                      <a:endParaRPr lang="el-GR" sz="2400" b="1" i="0" u="none" strike="noStrike" dirty="0">
                        <a:solidFill>
                          <a:srgbClr val="000000"/>
                        </a:solidFill>
                        <a:effectLst/>
                        <a:latin typeface="Calibri" panose="020F0502020204030204" pitchFamily="34" charset="0"/>
                      </a:endParaRPr>
                    </a:p>
                  </a:txBody>
                  <a:tcPr marL="4763" marR="4763" marT="4763"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604947502"/>
                  </a:ext>
                </a:extLst>
              </a:tr>
              <a:tr h="504655">
                <a:tc rowSpan="3">
                  <a:txBody>
                    <a:bodyPr/>
                    <a:lstStyle/>
                    <a:p>
                      <a:pPr algn="ctr"/>
                      <a:r>
                        <a:rPr lang="el-GR" sz="2000" b="1" kern="1200" dirty="0">
                          <a:solidFill>
                            <a:schemeClr val="dk1"/>
                          </a:solidFill>
                          <a:effectLst/>
                          <a:latin typeface="+mn-lt"/>
                          <a:ea typeface="+mn-ea"/>
                          <a:cs typeface="+mn-cs"/>
                        </a:rPr>
                        <a:t>ΔΗΜΟΣΙΩΝ - ΔΙΕΘΝΩΝ ΣΧΕΣΕΩΝ ΚΑΙ ΕΠΙΚΟΙΝΩΝΙΑΣ</a:t>
                      </a:r>
                      <a:endParaRPr lang="en-US" sz="500" kern="1200" dirty="0">
                        <a:solidFill>
                          <a:schemeClr val="dk1"/>
                        </a:solidFill>
                        <a:effectLst/>
                        <a:latin typeface="+mn-lt"/>
                        <a:ea typeface="+mn-ea"/>
                        <a:cs typeface="+mn-cs"/>
                      </a:endParaRPr>
                    </a:p>
                  </a:txBody>
                  <a:tcPr marL="4763" marR="4763" marT="47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l-GR" sz="2000" b="0" i="0" u="none" strike="noStrike" dirty="0">
                          <a:solidFill>
                            <a:srgbClr val="000000"/>
                          </a:solidFill>
                          <a:effectLst/>
                          <a:latin typeface="Calibri" panose="020F0502020204030204" pitchFamily="34" charset="0"/>
                        </a:rPr>
                        <a:t>1</a:t>
                      </a:r>
                    </a:p>
                  </a:txBody>
                  <a:tcPr marL="4763" marR="4763" marT="4763"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nSpc>
                          <a:spcPct val="107000"/>
                        </a:lnSpc>
                        <a:spcAft>
                          <a:spcPts val="800"/>
                        </a:spcAft>
                      </a:pPr>
                      <a:r>
                        <a:rPr lang="el-GR" sz="2000" dirty="0">
                          <a:effectLst/>
                          <a:latin typeface="Calibri" panose="020F0502020204030204" pitchFamily="34" charset="0"/>
                          <a:ea typeface="Calibri" panose="020F0502020204030204" pitchFamily="34" charset="0"/>
                          <a:cs typeface="Times New Roman" panose="02020603050405020304" pitchFamily="18" charset="0"/>
                        </a:rPr>
                        <a:t>ΠΡΟΕΔΡΟΣ</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l-GR" sz="2400" b="1" i="0" u="none" strike="noStrike" dirty="0">
                          <a:solidFill>
                            <a:srgbClr val="000000"/>
                          </a:solidFill>
                          <a:effectLst/>
                          <a:latin typeface="Calibri" panose="020F0502020204030204" pitchFamily="34" charset="0"/>
                        </a:rPr>
                        <a:t>ΒΟΥΡΤΣΗΣ ΠΑΥΛΟΣ</a:t>
                      </a:r>
                    </a:p>
                  </a:txBody>
                  <a:tcPr marL="4763" marR="4763" marT="4763"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604513595"/>
                  </a:ext>
                </a:extLst>
              </a:tr>
              <a:tr h="504655">
                <a:tc vMerge="1">
                  <a:txBody>
                    <a:bodyPr/>
                    <a:lstStyle/>
                    <a:p>
                      <a:pPr algn="ctr"/>
                      <a:endParaRPr lang="en-US" sz="1400" kern="1200" dirty="0">
                        <a:solidFill>
                          <a:schemeClr val="dk1"/>
                        </a:solidFill>
                        <a:effectLst/>
                        <a:latin typeface="+mn-lt"/>
                        <a:ea typeface="+mn-ea"/>
                        <a:cs typeface="+mn-cs"/>
                      </a:endParaRPr>
                    </a:p>
                  </a:txBody>
                  <a:tcPr marL="4763" marR="4763" marT="47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l-GR" sz="2000" b="0" i="0" u="none" strike="noStrike" dirty="0">
                          <a:solidFill>
                            <a:srgbClr val="000000"/>
                          </a:solidFill>
                          <a:effectLst/>
                          <a:latin typeface="Calibri" panose="020F0502020204030204" pitchFamily="34" charset="0"/>
                        </a:rPr>
                        <a:t>2</a:t>
                      </a:r>
                    </a:p>
                  </a:txBody>
                  <a:tcPr marL="4763" marR="4763" marT="4763"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nSpc>
                          <a:spcPct val="107000"/>
                        </a:lnSpc>
                        <a:spcAft>
                          <a:spcPts val="800"/>
                        </a:spcAft>
                      </a:pPr>
                      <a:r>
                        <a:rPr lang="el-GR" sz="2000" dirty="0">
                          <a:effectLst/>
                          <a:latin typeface="Calibri" panose="020F0502020204030204" pitchFamily="34" charset="0"/>
                          <a:ea typeface="Calibri" panose="020F0502020204030204" pitchFamily="34" charset="0"/>
                          <a:cs typeface="Times New Roman" panose="02020603050405020304" pitchFamily="18" charset="0"/>
                        </a:rPr>
                        <a:t>ΑΝΤΙΠΡΟΕΔΡΟΣ</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l-GR" sz="2400" b="1" i="0" u="none" strike="noStrike" dirty="0">
                          <a:solidFill>
                            <a:srgbClr val="000000"/>
                          </a:solidFill>
                          <a:effectLst/>
                          <a:latin typeface="Calibri" panose="020F0502020204030204" pitchFamily="34" charset="0"/>
                        </a:rPr>
                        <a:t>ΠΑΝΑΓΙΩΤΑΡΟΥ ΔΗΜΗΤΡΑ</a:t>
                      </a:r>
                    </a:p>
                  </a:txBody>
                  <a:tcPr marL="4763" marR="4763" marT="4763"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956269512"/>
                  </a:ext>
                </a:extLst>
              </a:tr>
              <a:tr h="504655">
                <a:tc vMerge="1">
                  <a:txBody>
                    <a:bodyPr/>
                    <a:lstStyle/>
                    <a:p>
                      <a:pPr algn="ctr"/>
                      <a:endParaRPr lang="en-US" sz="1400" kern="1200" dirty="0">
                        <a:solidFill>
                          <a:schemeClr val="dk1"/>
                        </a:solidFill>
                        <a:effectLst/>
                        <a:latin typeface="+mn-lt"/>
                        <a:ea typeface="+mn-ea"/>
                        <a:cs typeface="+mn-cs"/>
                      </a:endParaRPr>
                    </a:p>
                  </a:txBody>
                  <a:tcPr marL="4763" marR="4763" marT="47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l-GR" sz="2000" b="0" i="0" u="none" strike="noStrike" dirty="0">
                          <a:solidFill>
                            <a:srgbClr val="000000"/>
                          </a:solidFill>
                          <a:effectLst/>
                          <a:latin typeface="Calibri" panose="020F0502020204030204" pitchFamily="34" charset="0"/>
                        </a:rPr>
                        <a:t>3</a:t>
                      </a:r>
                    </a:p>
                  </a:txBody>
                  <a:tcPr marL="4763" marR="4763" marT="4763"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nSpc>
                          <a:spcPct val="107000"/>
                        </a:lnSpc>
                        <a:spcAft>
                          <a:spcPts val="800"/>
                        </a:spcAft>
                      </a:pPr>
                      <a:r>
                        <a:rPr lang="el-GR" sz="2000" dirty="0">
                          <a:effectLst/>
                          <a:latin typeface="Calibri" panose="020F0502020204030204" pitchFamily="34" charset="0"/>
                          <a:ea typeface="Calibri" panose="020F0502020204030204" pitchFamily="34" charset="0"/>
                          <a:cs typeface="Times New Roman" panose="02020603050405020304" pitchFamily="18" charset="0"/>
                        </a:rPr>
                        <a:t>ΜΕΛΟΣ</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l-GR" sz="2400" b="1" i="0" u="none" strike="noStrike" dirty="0">
                          <a:solidFill>
                            <a:srgbClr val="000000"/>
                          </a:solidFill>
                          <a:effectLst/>
                          <a:latin typeface="Calibri" panose="020F0502020204030204" pitchFamily="34" charset="0"/>
                        </a:rPr>
                        <a:t>ΛΑΜΠΡΟΠΟΥΛΟΣ ΜΑΡΙΟΣ</a:t>
                      </a:r>
                    </a:p>
                  </a:txBody>
                  <a:tcPr marL="4763" marR="4763" marT="4763"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758901930"/>
                  </a:ext>
                </a:extLst>
              </a:tr>
              <a:tr h="7686572">
                <a:tc gridSpan="4">
                  <a:txBody>
                    <a:bodyPr/>
                    <a:lstStyle/>
                    <a:p>
                      <a:endParaRPr lang="el-GR" sz="2200" b="1" kern="1200" dirty="0">
                        <a:solidFill>
                          <a:schemeClr val="dk1"/>
                        </a:solidFill>
                        <a:effectLst/>
                        <a:latin typeface="+mn-lt"/>
                        <a:ea typeface="+mn-ea"/>
                        <a:cs typeface="+mn-cs"/>
                      </a:endParaRPr>
                    </a:p>
                    <a:p>
                      <a:r>
                        <a:rPr lang="el-GR" sz="2200" b="1" kern="1200" dirty="0">
                          <a:solidFill>
                            <a:schemeClr val="dk1"/>
                          </a:solidFill>
                          <a:effectLst/>
                          <a:latin typeface="+mn-lt"/>
                          <a:ea typeface="+mn-ea"/>
                          <a:cs typeface="+mn-cs"/>
                        </a:rPr>
                        <a:t>Ρόλος και Αρμοδιότητες:</a:t>
                      </a:r>
                      <a:endParaRPr lang="en-US" sz="2200" kern="1200" dirty="0">
                        <a:solidFill>
                          <a:schemeClr val="dk1"/>
                        </a:solidFill>
                        <a:effectLst/>
                        <a:latin typeface="+mn-lt"/>
                        <a:ea typeface="+mn-ea"/>
                        <a:cs typeface="+mn-cs"/>
                      </a:endParaRPr>
                    </a:p>
                    <a:p>
                      <a:pPr marL="342900" lvl="0" indent="-342900">
                        <a:buFont typeface="Arial" panose="020B0604020202020204" pitchFamily="34" charset="0"/>
                        <a:buChar char="•"/>
                      </a:pPr>
                      <a:r>
                        <a:rPr lang="el-GR" sz="2200" kern="1200" dirty="0">
                          <a:solidFill>
                            <a:schemeClr val="dk1"/>
                          </a:solidFill>
                          <a:effectLst/>
                          <a:latin typeface="+mn-lt"/>
                          <a:ea typeface="+mn-ea"/>
                          <a:cs typeface="+mn-cs"/>
                        </a:rPr>
                        <a:t>Στρατηγική επικοινωνία του Επιμελητηρίου σε εθνικό και διεθνές επίπεδο.</a:t>
                      </a:r>
                      <a:endParaRPr lang="en-US" sz="2200" kern="1200" dirty="0">
                        <a:solidFill>
                          <a:schemeClr val="dk1"/>
                        </a:solidFill>
                        <a:effectLst/>
                        <a:latin typeface="+mn-lt"/>
                        <a:ea typeface="+mn-ea"/>
                        <a:cs typeface="+mn-cs"/>
                      </a:endParaRPr>
                    </a:p>
                    <a:p>
                      <a:pPr marL="342900" lvl="0" indent="-342900">
                        <a:buFont typeface="Arial" panose="020B0604020202020204" pitchFamily="34" charset="0"/>
                        <a:buChar char="•"/>
                      </a:pPr>
                      <a:r>
                        <a:rPr lang="el-GR" sz="2200" kern="1200" dirty="0">
                          <a:solidFill>
                            <a:schemeClr val="dk1"/>
                          </a:solidFill>
                          <a:effectLst/>
                          <a:latin typeface="+mn-lt"/>
                          <a:ea typeface="+mn-ea"/>
                          <a:cs typeface="+mn-cs"/>
                        </a:rPr>
                        <a:t>Ενίσχυση της συνεργασίας με διεθνείς οργανισμούς, πρεσβείες και άλλους επιχειρηματικούς φορείς.</a:t>
                      </a:r>
                      <a:endParaRPr lang="en-US" sz="2200" kern="1200" dirty="0">
                        <a:solidFill>
                          <a:schemeClr val="dk1"/>
                        </a:solidFill>
                        <a:effectLst/>
                        <a:latin typeface="+mn-lt"/>
                        <a:ea typeface="+mn-ea"/>
                        <a:cs typeface="+mn-cs"/>
                      </a:endParaRPr>
                    </a:p>
                    <a:p>
                      <a:pPr marL="342900" lvl="0" indent="-342900">
                        <a:buFont typeface="Arial" panose="020B0604020202020204" pitchFamily="34" charset="0"/>
                        <a:buChar char="•"/>
                      </a:pPr>
                      <a:r>
                        <a:rPr lang="el-GR" sz="2200" kern="1200" dirty="0">
                          <a:solidFill>
                            <a:schemeClr val="dk1"/>
                          </a:solidFill>
                          <a:effectLst/>
                          <a:latin typeface="+mn-lt"/>
                          <a:ea typeface="+mn-ea"/>
                          <a:cs typeface="+mn-cs"/>
                        </a:rPr>
                        <a:t>Δημιουργία </a:t>
                      </a:r>
                      <a:r>
                        <a:rPr lang="el-GR" sz="2200" kern="1200" dirty="0" err="1">
                          <a:solidFill>
                            <a:schemeClr val="dk1"/>
                          </a:solidFill>
                          <a:effectLst/>
                          <a:latin typeface="+mn-lt"/>
                          <a:ea typeface="+mn-ea"/>
                          <a:cs typeface="+mn-cs"/>
                        </a:rPr>
                        <a:t>στοχευμένων</a:t>
                      </a:r>
                      <a:r>
                        <a:rPr lang="el-GR" sz="2200" kern="1200" dirty="0">
                          <a:solidFill>
                            <a:schemeClr val="dk1"/>
                          </a:solidFill>
                          <a:effectLst/>
                          <a:latin typeface="+mn-lt"/>
                          <a:ea typeface="+mn-ea"/>
                          <a:cs typeface="+mn-cs"/>
                        </a:rPr>
                        <a:t> καμπανιών επικοινωνίας για την προβολή της περιοχής.</a:t>
                      </a:r>
                    </a:p>
                    <a:p>
                      <a:pPr lvl="0"/>
                      <a:endParaRPr lang="en-US" sz="2200" kern="1200" dirty="0">
                        <a:solidFill>
                          <a:schemeClr val="dk1"/>
                        </a:solidFill>
                        <a:effectLst/>
                        <a:latin typeface="+mn-lt"/>
                        <a:ea typeface="+mn-ea"/>
                        <a:cs typeface="+mn-cs"/>
                      </a:endParaRPr>
                    </a:p>
                    <a:p>
                      <a:r>
                        <a:rPr lang="el-GR" sz="2200" b="1" kern="1200" dirty="0">
                          <a:solidFill>
                            <a:schemeClr val="dk1"/>
                          </a:solidFill>
                          <a:effectLst/>
                          <a:latin typeface="+mn-lt"/>
                          <a:ea typeface="+mn-ea"/>
                          <a:cs typeface="+mn-cs"/>
                        </a:rPr>
                        <a:t>Ενέργειες -  Δράσεις:</a:t>
                      </a:r>
                      <a:endParaRPr lang="en-US" sz="2200" kern="1200" dirty="0">
                        <a:solidFill>
                          <a:schemeClr val="dk1"/>
                        </a:solidFill>
                        <a:effectLst/>
                        <a:latin typeface="+mn-lt"/>
                        <a:ea typeface="+mn-ea"/>
                        <a:cs typeface="+mn-cs"/>
                      </a:endParaRPr>
                    </a:p>
                    <a:p>
                      <a:pPr marL="342900" lvl="0" indent="-342900">
                        <a:buFont typeface="Arial" panose="020B0604020202020204" pitchFamily="34" charset="0"/>
                        <a:buChar char="•"/>
                      </a:pPr>
                      <a:r>
                        <a:rPr lang="el-GR" sz="2200" kern="1200" dirty="0">
                          <a:solidFill>
                            <a:schemeClr val="dk1"/>
                          </a:solidFill>
                          <a:effectLst/>
                          <a:latin typeface="+mn-lt"/>
                          <a:ea typeface="+mn-ea"/>
                          <a:cs typeface="+mn-cs"/>
                        </a:rPr>
                        <a:t>Ανάπτυξη στρατηγικών σχέσεων με διεθνή επιμελητήρια και θεσμούς.</a:t>
                      </a:r>
                      <a:endParaRPr lang="en-US" sz="2200" kern="1200" dirty="0">
                        <a:solidFill>
                          <a:schemeClr val="dk1"/>
                        </a:solidFill>
                        <a:effectLst/>
                        <a:latin typeface="+mn-lt"/>
                        <a:ea typeface="+mn-ea"/>
                        <a:cs typeface="+mn-cs"/>
                      </a:endParaRPr>
                    </a:p>
                    <a:p>
                      <a:pPr marL="342900" lvl="0" indent="-342900">
                        <a:buFont typeface="Arial" panose="020B0604020202020204" pitchFamily="34" charset="0"/>
                        <a:buChar char="•"/>
                      </a:pPr>
                      <a:r>
                        <a:rPr lang="el-GR" sz="2200" kern="1200" dirty="0">
                          <a:solidFill>
                            <a:schemeClr val="dk1"/>
                          </a:solidFill>
                          <a:effectLst/>
                          <a:latin typeface="+mn-lt"/>
                          <a:ea typeface="+mn-ea"/>
                          <a:cs typeface="+mn-cs"/>
                        </a:rPr>
                        <a:t>Δημιουργία αγγλόφωνης πλατφόρμας για την προβολή τοπικών επιχειρήσεων σε διεθνείς αγορές.</a:t>
                      </a:r>
                      <a:endParaRPr lang="en-US" sz="2200" kern="1200" dirty="0">
                        <a:solidFill>
                          <a:schemeClr val="dk1"/>
                        </a:solidFill>
                        <a:effectLst/>
                        <a:latin typeface="+mn-lt"/>
                        <a:ea typeface="+mn-ea"/>
                        <a:cs typeface="+mn-cs"/>
                      </a:endParaRPr>
                    </a:p>
                    <a:p>
                      <a:pPr marL="342900" lvl="0" indent="-342900">
                        <a:buFont typeface="Arial" panose="020B0604020202020204" pitchFamily="34" charset="0"/>
                        <a:buChar char="•"/>
                      </a:pPr>
                      <a:r>
                        <a:rPr lang="el-GR" sz="2200" kern="1200" dirty="0">
                          <a:solidFill>
                            <a:schemeClr val="dk1"/>
                          </a:solidFill>
                          <a:effectLst/>
                          <a:latin typeface="+mn-lt"/>
                          <a:ea typeface="+mn-ea"/>
                          <a:cs typeface="+mn-cs"/>
                        </a:rPr>
                        <a:t>Διοργάνωση ενημερωτικών εκδηλώσεων για τις εξελίξεις και τάσεις της οικονομίας.</a:t>
                      </a:r>
                      <a:endParaRPr lang="en-US" sz="2200" kern="1200" dirty="0">
                        <a:solidFill>
                          <a:schemeClr val="dk1"/>
                        </a:solidFill>
                        <a:effectLst/>
                        <a:latin typeface="+mn-lt"/>
                        <a:ea typeface="+mn-ea"/>
                        <a:cs typeface="+mn-cs"/>
                      </a:endParaRPr>
                    </a:p>
                    <a:p>
                      <a:pPr marL="342900" lvl="0" indent="-342900">
                        <a:buFont typeface="Arial" panose="020B0604020202020204" pitchFamily="34" charset="0"/>
                        <a:buChar char="•"/>
                      </a:pPr>
                      <a:r>
                        <a:rPr lang="el-GR" sz="2200" kern="1200" dirty="0">
                          <a:solidFill>
                            <a:schemeClr val="dk1"/>
                          </a:solidFill>
                          <a:effectLst/>
                          <a:latin typeface="+mn-lt"/>
                          <a:ea typeface="+mn-ea"/>
                          <a:cs typeface="+mn-cs"/>
                        </a:rPr>
                        <a:t>Διοργάνωση επιχειρηματικών αποστολών και συμμετοχή σε διεθνείς εκθέσεις.</a:t>
                      </a:r>
                    </a:p>
                    <a:p>
                      <a:pPr lvl="0"/>
                      <a:endParaRPr lang="en-US" sz="2200" kern="1200" dirty="0">
                        <a:solidFill>
                          <a:schemeClr val="dk1"/>
                        </a:solidFill>
                        <a:effectLst/>
                        <a:latin typeface="+mn-lt"/>
                        <a:ea typeface="+mn-ea"/>
                        <a:cs typeface="+mn-cs"/>
                      </a:endParaRPr>
                    </a:p>
                    <a:p>
                      <a:r>
                        <a:rPr lang="el-GR" sz="2200" b="1" kern="1200" dirty="0">
                          <a:solidFill>
                            <a:schemeClr val="dk1"/>
                          </a:solidFill>
                          <a:effectLst/>
                          <a:latin typeface="+mn-lt"/>
                          <a:ea typeface="+mn-ea"/>
                          <a:cs typeface="+mn-cs"/>
                        </a:rPr>
                        <a:t>Επιθυμητά Αποτελέσματα:</a:t>
                      </a:r>
                      <a:endParaRPr lang="en-US" sz="2200" kern="1200" dirty="0">
                        <a:solidFill>
                          <a:schemeClr val="dk1"/>
                        </a:solidFill>
                        <a:effectLst/>
                        <a:latin typeface="+mn-lt"/>
                        <a:ea typeface="+mn-ea"/>
                        <a:cs typeface="+mn-cs"/>
                      </a:endParaRPr>
                    </a:p>
                    <a:p>
                      <a:pPr marL="342900" lvl="0" indent="-342900">
                        <a:buFont typeface="Arial" panose="020B0604020202020204" pitchFamily="34" charset="0"/>
                        <a:buChar char="•"/>
                      </a:pPr>
                      <a:r>
                        <a:rPr lang="el-GR" sz="2200" kern="1200" dirty="0">
                          <a:solidFill>
                            <a:schemeClr val="dk1"/>
                          </a:solidFill>
                          <a:effectLst/>
                          <a:latin typeface="+mn-lt"/>
                          <a:ea typeface="+mn-ea"/>
                          <a:cs typeface="+mn-cs"/>
                        </a:rPr>
                        <a:t>Προβολή της περιοχής ως επενδυτικού προορισμού.</a:t>
                      </a:r>
                      <a:endParaRPr lang="en-US" sz="2200" kern="1200" dirty="0">
                        <a:solidFill>
                          <a:schemeClr val="dk1"/>
                        </a:solidFill>
                        <a:effectLst/>
                        <a:latin typeface="+mn-lt"/>
                        <a:ea typeface="+mn-ea"/>
                        <a:cs typeface="+mn-cs"/>
                      </a:endParaRPr>
                    </a:p>
                    <a:p>
                      <a:pPr marL="342900" lvl="0" indent="-342900">
                        <a:buFont typeface="Arial" panose="020B0604020202020204" pitchFamily="34" charset="0"/>
                        <a:buChar char="•"/>
                      </a:pPr>
                      <a:r>
                        <a:rPr lang="el-GR" sz="2200" kern="1200" dirty="0">
                          <a:solidFill>
                            <a:schemeClr val="dk1"/>
                          </a:solidFill>
                          <a:effectLst/>
                          <a:latin typeface="+mn-lt"/>
                          <a:ea typeface="+mn-ea"/>
                          <a:cs typeface="+mn-cs"/>
                        </a:rPr>
                        <a:t>Ενίσχυση της εξωστρέφειας των επιχειρήσεων-μελών.</a:t>
                      </a:r>
                      <a:endParaRPr lang="en-US" sz="2200" kern="1200" dirty="0">
                        <a:solidFill>
                          <a:schemeClr val="dk1"/>
                        </a:solidFill>
                        <a:effectLst/>
                        <a:latin typeface="+mn-lt"/>
                        <a:ea typeface="+mn-ea"/>
                        <a:cs typeface="+mn-cs"/>
                      </a:endParaRPr>
                    </a:p>
                    <a:p>
                      <a:pPr marL="342900" lvl="0" indent="-342900">
                        <a:buFont typeface="Arial" panose="020B0604020202020204" pitchFamily="34" charset="0"/>
                        <a:buChar char="•"/>
                      </a:pPr>
                      <a:r>
                        <a:rPr lang="el-GR" sz="2200" kern="1200" dirty="0">
                          <a:solidFill>
                            <a:schemeClr val="dk1"/>
                          </a:solidFill>
                          <a:effectLst/>
                          <a:latin typeface="+mn-lt"/>
                          <a:ea typeface="+mn-ea"/>
                          <a:cs typeface="+mn-cs"/>
                        </a:rPr>
                        <a:t>Ανάπτυξη διεθνών εμπορικών σχέσεων.</a:t>
                      </a:r>
                      <a:endParaRPr lang="en-US" sz="2200" kern="1200" dirty="0">
                        <a:solidFill>
                          <a:schemeClr val="dk1"/>
                        </a:solidFill>
                        <a:effectLst/>
                        <a:latin typeface="+mn-lt"/>
                        <a:ea typeface="+mn-ea"/>
                        <a:cs typeface="+mn-cs"/>
                      </a:endParaRPr>
                    </a:p>
                    <a:p>
                      <a:pPr algn="ctr" fontAlgn="b"/>
                      <a:endParaRPr lang="el-GR" sz="1800" b="1" i="0" u="none" strike="noStrike" dirty="0">
                        <a:solidFill>
                          <a:srgbClr val="000000"/>
                        </a:solidFill>
                        <a:effectLst/>
                        <a:latin typeface="Calibri" panose="020F0502020204030204" pitchFamily="34" charset="0"/>
                      </a:endParaRPr>
                    </a:p>
                  </a:txBody>
                  <a:tcPr marL="4763" marR="4763" marT="4763"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hMerge="1">
                  <a:txBody>
                    <a:bodyPr/>
                    <a:lstStyle/>
                    <a:p>
                      <a:pPr algn="ctr" fontAlgn="b"/>
                      <a:endParaRPr lang="el-GR" sz="2800" b="1" i="0" u="none" strike="noStrike" dirty="0">
                        <a:solidFill>
                          <a:srgbClr val="000000"/>
                        </a:solidFill>
                        <a:effectLst/>
                        <a:latin typeface="Calibri" panose="020F0502020204030204" pitchFamily="34" charset="0"/>
                      </a:endParaRPr>
                    </a:p>
                  </a:txBody>
                  <a:tcPr marL="4763" marR="4763" marT="4763"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hMerge="1">
                  <a:txBody>
                    <a:bodyPr/>
                    <a:lstStyle/>
                    <a:p>
                      <a:pPr algn="ctr" fontAlgn="b"/>
                      <a:endParaRPr lang="el-GR" sz="2800" b="1" i="0" u="none" strike="noStrike" dirty="0">
                        <a:solidFill>
                          <a:srgbClr val="000000"/>
                        </a:solidFill>
                        <a:effectLst/>
                        <a:latin typeface="Calibri" panose="020F0502020204030204" pitchFamily="34" charset="0"/>
                      </a:endParaRPr>
                    </a:p>
                  </a:txBody>
                  <a:tcPr marL="4763" marR="4763" marT="4763"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hMerge="1">
                  <a:txBody>
                    <a:bodyPr/>
                    <a:lstStyle/>
                    <a:p>
                      <a:pPr algn="ctr" fontAlgn="b"/>
                      <a:endParaRPr lang="el-GR" sz="2800" b="1" i="0" u="none" strike="noStrike" dirty="0">
                        <a:solidFill>
                          <a:srgbClr val="000000"/>
                        </a:solidFill>
                        <a:effectLst/>
                        <a:latin typeface="Calibri" panose="020F0502020204030204" pitchFamily="34" charset="0"/>
                      </a:endParaRPr>
                    </a:p>
                  </a:txBody>
                  <a:tcPr marL="4763" marR="4763" marT="4763"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386985116"/>
                  </a:ext>
                </a:extLst>
              </a:tr>
            </a:tbl>
          </a:graphicData>
        </a:graphic>
      </p:graphicFrame>
      <p:sp>
        <p:nvSpPr>
          <p:cNvPr id="2" name="Θέση αριθμού διαφάνειας 1">
            <a:extLst>
              <a:ext uri="{FF2B5EF4-FFF2-40B4-BE49-F238E27FC236}">
                <a16:creationId xmlns:a16="http://schemas.microsoft.com/office/drawing/2014/main" id="{345B7CD4-125A-41D9-9CBB-25CED8BD8653}"/>
              </a:ext>
            </a:extLst>
          </p:cNvPr>
          <p:cNvSpPr>
            <a:spLocks noGrp="1"/>
          </p:cNvSpPr>
          <p:nvPr>
            <p:ph type="sldNum" sz="quarter" idx="7"/>
          </p:nvPr>
        </p:nvSpPr>
        <p:spPr/>
        <p:txBody>
          <a:bodyPr/>
          <a:lstStyle/>
          <a:p>
            <a:fld id="{B6F15528-21DE-4FAA-801E-634DDDAF4B2B}" type="slidenum">
              <a:rPr lang="el-GR" smtClean="0"/>
              <a:t>20</a:t>
            </a:fld>
            <a:endParaRPr lang="el-GR"/>
          </a:p>
        </p:txBody>
      </p:sp>
    </p:spTree>
    <p:extLst>
      <p:ext uri="{BB962C8B-B14F-4D97-AF65-F5344CB8AC3E}">
        <p14:creationId xmlns:p14="http://schemas.microsoft.com/office/powerpoint/2010/main" val="887404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679559-AB9B-1B53-1B47-EBCA985964B8}"/>
            </a:ext>
          </a:extLst>
        </p:cNvPr>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E0340EF6-E8F3-1E6D-6901-B798A4C0ABC4}"/>
              </a:ext>
            </a:extLst>
          </p:cNvPr>
          <p:cNvGraphicFramePr>
            <a:graphicFrameLocks noGrp="1"/>
          </p:cNvGraphicFramePr>
          <p:nvPr>
            <p:extLst>
              <p:ext uri="{D42A27DB-BD31-4B8C-83A1-F6EECF244321}">
                <p14:modId xmlns:p14="http://schemas.microsoft.com/office/powerpoint/2010/main" val="490901979"/>
              </p:ext>
            </p:extLst>
          </p:nvPr>
        </p:nvGraphicFramePr>
        <p:xfrm>
          <a:off x="894557" y="76196"/>
          <a:ext cx="17144999" cy="10375903"/>
        </p:xfrm>
        <a:graphic>
          <a:graphicData uri="http://schemas.openxmlformats.org/drawingml/2006/table">
            <a:tbl>
              <a:tblPr>
                <a:tableStyleId>{5C22544A-7EE6-4342-B048-85BDC9FD1C3A}</a:tableStyleId>
              </a:tblPr>
              <a:tblGrid>
                <a:gridCol w="2857500">
                  <a:extLst>
                    <a:ext uri="{9D8B030D-6E8A-4147-A177-3AD203B41FA5}">
                      <a16:colId xmlns:a16="http://schemas.microsoft.com/office/drawing/2014/main" val="1734176469"/>
                    </a:ext>
                  </a:extLst>
                </a:gridCol>
                <a:gridCol w="952499">
                  <a:extLst>
                    <a:ext uri="{9D8B030D-6E8A-4147-A177-3AD203B41FA5}">
                      <a16:colId xmlns:a16="http://schemas.microsoft.com/office/drawing/2014/main" val="2552197842"/>
                    </a:ext>
                  </a:extLst>
                </a:gridCol>
                <a:gridCol w="4762501">
                  <a:extLst>
                    <a:ext uri="{9D8B030D-6E8A-4147-A177-3AD203B41FA5}">
                      <a16:colId xmlns:a16="http://schemas.microsoft.com/office/drawing/2014/main" val="3801079791"/>
                    </a:ext>
                  </a:extLst>
                </a:gridCol>
                <a:gridCol w="8572499">
                  <a:extLst>
                    <a:ext uri="{9D8B030D-6E8A-4147-A177-3AD203B41FA5}">
                      <a16:colId xmlns:a16="http://schemas.microsoft.com/office/drawing/2014/main" val="2086754951"/>
                    </a:ext>
                  </a:extLst>
                </a:gridCol>
              </a:tblGrid>
              <a:tr h="574607">
                <a:tc gridSpan="4">
                  <a:txBody>
                    <a:bodyPr/>
                    <a:lstStyle/>
                    <a:p>
                      <a:pPr algn="ctr"/>
                      <a:r>
                        <a:rPr lang="el-GR" sz="2800" b="1" kern="1200" dirty="0">
                          <a:solidFill>
                            <a:schemeClr val="dk1"/>
                          </a:solidFill>
                          <a:effectLst/>
                          <a:latin typeface="+mn-lt"/>
                          <a:ea typeface="+mn-ea"/>
                          <a:cs typeface="+mn-cs"/>
                        </a:rPr>
                        <a:t>ΤΟΜΕΙΣ ΕΥΘΥΝΗΣ ΚΑΙ ΔΙΟΙΚΗΤΙΚΉ ΔΙΑΡΘΡΩΣΗ</a:t>
                      </a:r>
                      <a:endParaRPr lang="en-US" sz="2800" kern="1200" dirty="0">
                        <a:solidFill>
                          <a:schemeClr val="dk1"/>
                        </a:solidFill>
                        <a:effectLst/>
                        <a:latin typeface="+mn-lt"/>
                        <a:ea typeface="+mn-ea"/>
                        <a:cs typeface="+mn-cs"/>
                      </a:endParaRPr>
                    </a:p>
                  </a:txBody>
                  <a:tcPr marL="4763" marR="4763" marT="47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2"/>
                    </a:solidFill>
                  </a:tcPr>
                </a:tc>
                <a:tc hMerge="1">
                  <a:txBody>
                    <a:bodyPr/>
                    <a:lstStyle/>
                    <a:p>
                      <a:endParaRPr lang="en-US"/>
                    </a:p>
                  </a:txBody>
                  <a:tcPr>
                    <a:lnL w="12700" cap="flat" cmpd="sng" algn="ctr">
                      <a:solidFill>
                        <a:schemeClr val="bg1">
                          <a:lumMod val="65000"/>
                        </a:schemeClr>
                      </a:solidFill>
                      <a:prstDash val="solid"/>
                      <a:round/>
                      <a:headEnd type="none" w="med" len="med"/>
                      <a:tailEnd type="none" w="med" len="med"/>
                    </a:lnL>
                  </a:tcPr>
                </a:tc>
                <a:tc hMerge="1">
                  <a:txBody>
                    <a:bodyPr/>
                    <a:lstStyle/>
                    <a:p>
                      <a:endParaRPr lang="en-US"/>
                    </a:p>
                  </a:txBody>
                  <a:tcPr/>
                </a:tc>
                <a:tc hMerge="1">
                  <a:txBody>
                    <a:bodyPr/>
                    <a:lstStyle/>
                    <a:p>
                      <a:endParaRPr lang="en-US"/>
                    </a:p>
                  </a:txBody>
                  <a:tcPr>
                    <a:lnL w="12700" cap="flat" cmpd="sng" algn="ctr">
                      <a:solidFill>
                        <a:schemeClr val="bg1">
                          <a:lumMod val="65000"/>
                        </a:schemeClr>
                      </a:solidFill>
                      <a:prstDash val="solid"/>
                      <a:round/>
                      <a:headEnd type="none" w="med" len="med"/>
                      <a:tailEnd type="none" w="med" len="med"/>
                    </a:lnL>
                  </a:tcPr>
                </a:tc>
                <a:extLst>
                  <a:ext uri="{0D108BD9-81ED-4DB2-BD59-A6C34878D82A}">
                    <a16:rowId xmlns:a16="http://schemas.microsoft.com/office/drawing/2014/main" val="1661391081"/>
                  </a:ext>
                </a:extLst>
              </a:tr>
              <a:tr h="574607">
                <a:tc>
                  <a:txBody>
                    <a:bodyPr/>
                    <a:lstStyle/>
                    <a:p>
                      <a:pPr algn="ctr" fontAlgn="b"/>
                      <a:r>
                        <a:rPr lang="el-GR" sz="2400" b="1" i="0" u="none" strike="noStrike" dirty="0">
                          <a:solidFill>
                            <a:srgbClr val="000000"/>
                          </a:solidFill>
                          <a:effectLst/>
                          <a:latin typeface="Calibri" panose="020F0502020204030204" pitchFamily="34" charset="0"/>
                        </a:rPr>
                        <a:t>ΤΟΜΕΑΣ</a:t>
                      </a:r>
                    </a:p>
                  </a:txBody>
                  <a:tcPr marL="4763" marR="4763" marT="4763"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l-GR" sz="2400" b="1" i="0" u="none" strike="noStrike" dirty="0">
                          <a:solidFill>
                            <a:srgbClr val="000000"/>
                          </a:solidFill>
                          <a:effectLst/>
                          <a:latin typeface="Calibri" panose="020F0502020204030204" pitchFamily="34" charset="0"/>
                        </a:rPr>
                        <a:t>ΑΑ</a:t>
                      </a:r>
                    </a:p>
                  </a:txBody>
                  <a:tcPr marL="4763" marR="4763" marT="4763"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l-GR" sz="2800" b="1" kern="1200" dirty="0">
                          <a:solidFill>
                            <a:schemeClr val="dk1"/>
                          </a:solidFill>
                          <a:effectLst/>
                          <a:latin typeface="+mn-lt"/>
                          <a:ea typeface="+mn-ea"/>
                          <a:cs typeface="+mn-cs"/>
                        </a:rPr>
                        <a:t>ΙΔΙΟΤΗΤΑ</a:t>
                      </a:r>
                      <a:endParaRPr lang="el-GR" sz="2400" b="1" i="0" u="none" strike="noStrike" dirty="0">
                        <a:solidFill>
                          <a:srgbClr val="000000"/>
                        </a:solidFill>
                        <a:effectLst/>
                        <a:latin typeface="Calibri" panose="020F0502020204030204" pitchFamily="34" charset="0"/>
                      </a:endParaRPr>
                    </a:p>
                  </a:txBody>
                  <a:tcPr marL="4763" marR="4763" marT="4763"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l-GR" sz="2800" b="1" kern="1200" dirty="0">
                          <a:solidFill>
                            <a:schemeClr val="dk1"/>
                          </a:solidFill>
                          <a:effectLst/>
                          <a:latin typeface="+mn-lt"/>
                          <a:ea typeface="+mn-ea"/>
                          <a:cs typeface="+mn-cs"/>
                        </a:rPr>
                        <a:t>ΟΝΟΜΑΤΕΠΩΝΥΜΟ</a:t>
                      </a:r>
                      <a:r>
                        <a:rPr lang="en-US" sz="2400" u="none" strike="noStrike" dirty="0">
                          <a:effectLst/>
                        </a:rPr>
                        <a:t> </a:t>
                      </a:r>
                      <a:endParaRPr lang="el-GR" sz="2400" b="1" i="0" u="none" strike="noStrike" dirty="0">
                        <a:solidFill>
                          <a:srgbClr val="000000"/>
                        </a:solidFill>
                        <a:effectLst/>
                        <a:latin typeface="Calibri" panose="020F0502020204030204" pitchFamily="34" charset="0"/>
                      </a:endParaRPr>
                    </a:p>
                  </a:txBody>
                  <a:tcPr marL="4763" marR="4763" marT="4763"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604947502"/>
                  </a:ext>
                </a:extLst>
              </a:tr>
              <a:tr h="493427">
                <a:tc rowSpan="3">
                  <a:txBody>
                    <a:bodyPr/>
                    <a:lstStyle/>
                    <a:p>
                      <a:pPr algn="ctr"/>
                      <a:r>
                        <a:rPr lang="el-GR" sz="2000" b="1" kern="1200" dirty="0">
                          <a:solidFill>
                            <a:schemeClr val="dk1"/>
                          </a:solidFill>
                          <a:effectLst/>
                          <a:latin typeface="+mn-lt"/>
                          <a:ea typeface="+mn-ea"/>
                          <a:cs typeface="+mn-cs"/>
                        </a:rPr>
                        <a:t>ΑΝΑΠΤΥΞΗΣ ΕΠΙΧΕΙΡΗΜΑΤΙΚΟΤΗΤΑΣ ΚΑΙ ΕΠΕΝΔΥΤΙΚΩΝ ΕΥΚΑΙΡΙΩΝ </a:t>
                      </a:r>
                      <a:endParaRPr lang="en-US" sz="2000" kern="1200" dirty="0">
                        <a:solidFill>
                          <a:schemeClr val="dk1"/>
                        </a:solidFill>
                        <a:effectLst/>
                        <a:latin typeface="+mn-lt"/>
                        <a:ea typeface="+mn-ea"/>
                        <a:cs typeface="+mn-cs"/>
                      </a:endParaRPr>
                    </a:p>
                  </a:txBody>
                  <a:tcPr marL="4763" marR="4763" marT="47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l-GR" sz="2000" b="0" i="0" u="none" strike="noStrike" dirty="0">
                          <a:solidFill>
                            <a:srgbClr val="000000"/>
                          </a:solidFill>
                          <a:effectLst/>
                          <a:latin typeface="Calibri" panose="020F0502020204030204" pitchFamily="34" charset="0"/>
                        </a:rPr>
                        <a:t>1</a:t>
                      </a:r>
                    </a:p>
                  </a:txBody>
                  <a:tcPr marL="4763" marR="4763" marT="4763"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nSpc>
                          <a:spcPct val="107000"/>
                        </a:lnSpc>
                        <a:spcAft>
                          <a:spcPts val="800"/>
                        </a:spcAft>
                      </a:pPr>
                      <a:r>
                        <a:rPr lang="el-GR" sz="2000" dirty="0">
                          <a:effectLst/>
                          <a:latin typeface="Calibri" panose="020F0502020204030204" pitchFamily="34" charset="0"/>
                          <a:ea typeface="Calibri" panose="020F0502020204030204" pitchFamily="34" charset="0"/>
                          <a:cs typeface="Times New Roman" panose="02020603050405020304" pitchFamily="18" charset="0"/>
                        </a:rPr>
                        <a:t>ΠΡΟΕΔΡΟΣ</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l-GR" sz="2400" b="1" i="0" u="none" strike="noStrike" dirty="0">
                          <a:solidFill>
                            <a:srgbClr val="000000"/>
                          </a:solidFill>
                          <a:effectLst/>
                          <a:latin typeface="Calibri" panose="020F0502020204030204" pitchFamily="34" charset="0"/>
                        </a:rPr>
                        <a:t>ΝΤΑΟΥΛΑΡΗΣ ΑΛΕΞΙΟΣ</a:t>
                      </a:r>
                    </a:p>
                  </a:txBody>
                  <a:tcPr marL="4763" marR="4763" marT="4763"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604513595"/>
                  </a:ext>
                </a:extLst>
              </a:tr>
              <a:tr h="493427">
                <a:tc vMerge="1">
                  <a:txBody>
                    <a:bodyPr/>
                    <a:lstStyle/>
                    <a:p>
                      <a:pPr algn="ctr"/>
                      <a:endParaRPr lang="en-US" sz="1400" kern="1200" dirty="0">
                        <a:solidFill>
                          <a:schemeClr val="dk1"/>
                        </a:solidFill>
                        <a:effectLst/>
                        <a:latin typeface="+mn-lt"/>
                        <a:ea typeface="+mn-ea"/>
                        <a:cs typeface="+mn-cs"/>
                      </a:endParaRPr>
                    </a:p>
                  </a:txBody>
                  <a:tcPr marL="4763" marR="4763" marT="47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l-GR" sz="2000" b="0" i="0" u="none" strike="noStrike" dirty="0">
                          <a:solidFill>
                            <a:srgbClr val="000000"/>
                          </a:solidFill>
                          <a:effectLst/>
                          <a:latin typeface="Calibri" panose="020F0502020204030204" pitchFamily="34" charset="0"/>
                        </a:rPr>
                        <a:t>2</a:t>
                      </a:r>
                    </a:p>
                  </a:txBody>
                  <a:tcPr marL="4763" marR="4763" marT="4763"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nSpc>
                          <a:spcPct val="107000"/>
                        </a:lnSpc>
                        <a:spcAft>
                          <a:spcPts val="800"/>
                        </a:spcAft>
                      </a:pPr>
                      <a:r>
                        <a:rPr lang="el-GR" sz="2000" dirty="0">
                          <a:effectLst/>
                          <a:latin typeface="Calibri" panose="020F0502020204030204" pitchFamily="34" charset="0"/>
                          <a:ea typeface="Calibri" panose="020F0502020204030204" pitchFamily="34" charset="0"/>
                          <a:cs typeface="Times New Roman" panose="02020603050405020304" pitchFamily="18" charset="0"/>
                        </a:rPr>
                        <a:t>ΑΝΤΙΠΡΟΕΔΡΟΣ</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l-GR" sz="2400" b="1" i="0" u="none" strike="noStrike" dirty="0">
                          <a:solidFill>
                            <a:srgbClr val="000000"/>
                          </a:solidFill>
                          <a:effectLst/>
                          <a:latin typeface="Calibri" panose="020F0502020204030204" pitchFamily="34" charset="0"/>
                        </a:rPr>
                        <a:t>ΒΟΥΡΤΣΗΣ ΠΑΥΛΟΣ</a:t>
                      </a:r>
                    </a:p>
                  </a:txBody>
                  <a:tcPr marL="4763" marR="4763" marT="4763"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956269512"/>
                  </a:ext>
                </a:extLst>
              </a:tr>
              <a:tr h="643102">
                <a:tc vMerge="1">
                  <a:txBody>
                    <a:bodyPr/>
                    <a:lstStyle/>
                    <a:p>
                      <a:pPr algn="ctr"/>
                      <a:endParaRPr lang="en-US" sz="1400" kern="1200" dirty="0">
                        <a:solidFill>
                          <a:schemeClr val="dk1"/>
                        </a:solidFill>
                        <a:effectLst/>
                        <a:latin typeface="+mn-lt"/>
                        <a:ea typeface="+mn-ea"/>
                        <a:cs typeface="+mn-cs"/>
                      </a:endParaRPr>
                    </a:p>
                  </a:txBody>
                  <a:tcPr marL="4763" marR="4763" marT="47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l-GR" sz="2000" b="0" i="0" u="none" strike="noStrike" dirty="0">
                          <a:solidFill>
                            <a:srgbClr val="000000"/>
                          </a:solidFill>
                          <a:effectLst/>
                          <a:latin typeface="Calibri" panose="020F0502020204030204" pitchFamily="34" charset="0"/>
                        </a:rPr>
                        <a:t>3</a:t>
                      </a:r>
                    </a:p>
                  </a:txBody>
                  <a:tcPr marL="4763" marR="4763" marT="47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nSpc>
                          <a:spcPct val="107000"/>
                        </a:lnSpc>
                        <a:spcAft>
                          <a:spcPts val="800"/>
                        </a:spcAft>
                      </a:pPr>
                      <a:r>
                        <a:rPr lang="el-GR" sz="2000" dirty="0">
                          <a:effectLst/>
                          <a:latin typeface="Calibri" panose="020F0502020204030204" pitchFamily="34" charset="0"/>
                          <a:ea typeface="Calibri" panose="020F0502020204030204" pitchFamily="34" charset="0"/>
                          <a:cs typeface="Times New Roman" panose="02020603050405020304" pitchFamily="18" charset="0"/>
                        </a:rPr>
                        <a:t>ΜΕΛΟΣ</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l-GR" sz="2400" b="1" i="0" u="none" strike="noStrike" dirty="0">
                          <a:solidFill>
                            <a:srgbClr val="000000"/>
                          </a:solidFill>
                          <a:effectLst/>
                          <a:latin typeface="Calibri" panose="020F0502020204030204" pitchFamily="34" charset="0"/>
                        </a:rPr>
                        <a:t>ΒΕΡΓΟΠΟΥΛΟΥ ΕΥΗ</a:t>
                      </a:r>
                    </a:p>
                  </a:txBody>
                  <a:tcPr marL="4763" marR="4763" marT="4763"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758901930"/>
                  </a:ext>
                </a:extLst>
              </a:tr>
              <a:tr h="7596733">
                <a:tc gridSpan="4">
                  <a:txBody>
                    <a:bodyPr/>
                    <a:lstStyle/>
                    <a:p>
                      <a:endParaRPr lang="el-GR" sz="2200" b="1" kern="1200" dirty="0">
                        <a:solidFill>
                          <a:schemeClr val="dk1"/>
                        </a:solidFill>
                        <a:effectLst/>
                        <a:latin typeface="+mn-lt"/>
                        <a:ea typeface="+mn-ea"/>
                        <a:cs typeface="+mn-cs"/>
                      </a:endParaRPr>
                    </a:p>
                    <a:p>
                      <a:r>
                        <a:rPr lang="el-GR" sz="2200" b="1" kern="1200" dirty="0">
                          <a:solidFill>
                            <a:schemeClr val="dk1"/>
                          </a:solidFill>
                          <a:effectLst/>
                          <a:latin typeface="+mn-lt"/>
                          <a:ea typeface="+mn-ea"/>
                          <a:cs typeface="+mn-cs"/>
                        </a:rPr>
                        <a:t>Ρόλος και Αρμοδιότητες:</a:t>
                      </a:r>
                      <a:endParaRPr lang="en-US" sz="2200" kern="1200" dirty="0">
                        <a:solidFill>
                          <a:schemeClr val="dk1"/>
                        </a:solidFill>
                        <a:effectLst/>
                        <a:latin typeface="+mn-lt"/>
                        <a:ea typeface="+mn-ea"/>
                        <a:cs typeface="+mn-cs"/>
                      </a:endParaRPr>
                    </a:p>
                    <a:p>
                      <a:pPr marL="342900" lvl="0" indent="-342900">
                        <a:buFont typeface="Arial" panose="020B0604020202020204" pitchFamily="34" charset="0"/>
                        <a:buChar char="•"/>
                      </a:pPr>
                      <a:r>
                        <a:rPr lang="el-GR" sz="2200" kern="1200" dirty="0">
                          <a:solidFill>
                            <a:schemeClr val="dk1"/>
                          </a:solidFill>
                          <a:effectLst/>
                          <a:latin typeface="+mn-lt"/>
                          <a:ea typeface="+mn-ea"/>
                          <a:cs typeface="+mn-cs"/>
                        </a:rPr>
                        <a:t>Υποστήριξη επιχειρηματιών για την αξιοποίηση νέων επενδυτικών ευκαιριών.</a:t>
                      </a:r>
                      <a:endParaRPr lang="en-US" sz="2200" kern="1200" dirty="0">
                        <a:solidFill>
                          <a:schemeClr val="dk1"/>
                        </a:solidFill>
                        <a:effectLst/>
                        <a:latin typeface="+mn-lt"/>
                        <a:ea typeface="+mn-ea"/>
                        <a:cs typeface="+mn-cs"/>
                      </a:endParaRPr>
                    </a:p>
                    <a:p>
                      <a:pPr marL="342900" lvl="0" indent="-342900">
                        <a:buFont typeface="Arial" panose="020B0604020202020204" pitchFamily="34" charset="0"/>
                        <a:buChar char="•"/>
                      </a:pPr>
                      <a:r>
                        <a:rPr lang="el-GR" sz="2200" kern="1200" dirty="0">
                          <a:solidFill>
                            <a:schemeClr val="dk1"/>
                          </a:solidFill>
                          <a:effectLst/>
                          <a:latin typeface="+mn-lt"/>
                          <a:ea typeface="+mn-ea"/>
                          <a:cs typeface="+mn-cs"/>
                        </a:rPr>
                        <a:t>Παροχή συμβουλευτικής για την ανάπτυξη βιώσιμων επιχειρηματικών μοντέλων.</a:t>
                      </a:r>
                      <a:endParaRPr lang="en-US" sz="2200" kern="1200" dirty="0">
                        <a:solidFill>
                          <a:schemeClr val="dk1"/>
                        </a:solidFill>
                        <a:effectLst/>
                        <a:latin typeface="+mn-lt"/>
                        <a:ea typeface="+mn-ea"/>
                        <a:cs typeface="+mn-cs"/>
                      </a:endParaRPr>
                    </a:p>
                    <a:p>
                      <a:pPr marL="342900" lvl="0" indent="-342900">
                        <a:buFont typeface="Arial" panose="020B0604020202020204" pitchFamily="34" charset="0"/>
                        <a:buChar char="•"/>
                      </a:pPr>
                      <a:r>
                        <a:rPr lang="el-GR" sz="2200" kern="1200" dirty="0">
                          <a:solidFill>
                            <a:schemeClr val="dk1"/>
                          </a:solidFill>
                          <a:effectLst/>
                          <a:latin typeface="+mn-lt"/>
                          <a:ea typeface="+mn-ea"/>
                          <a:cs typeface="+mn-cs"/>
                        </a:rPr>
                        <a:t>Προσέλκυση επενδύσεων μέσω της προβολής της περιοχής.</a:t>
                      </a:r>
                    </a:p>
                    <a:p>
                      <a:pPr lvl="0"/>
                      <a:endParaRPr lang="en-US" sz="2200" kern="1200" dirty="0">
                        <a:solidFill>
                          <a:schemeClr val="dk1"/>
                        </a:solidFill>
                        <a:effectLst/>
                        <a:latin typeface="+mn-lt"/>
                        <a:ea typeface="+mn-ea"/>
                        <a:cs typeface="+mn-cs"/>
                      </a:endParaRPr>
                    </a:p>
                    <a:p>
                      <a:r>
                        <a:rPr lang="el-GR" sz="2200" b="1" kern="1200" dirty="0">
                          <a:solidFill>
                            <a:schemeClr val="dk1"/>
                          </a:solidFill>
                          <a:effectLst/>
                          <a:latin typeface="+mn-lt"/>
                          <a:ea typeface="+mn-ea"/>
                          <a:cs typeface="+mn-cs"/>
                        </a:rPr>
                        <a:t>Ενέργειες -  Δράσεις:</a:t>
                      </a:r>
                      <a:endParaRPr lang="en-US" sz="2200" kern="1200" dirty="0">
                        <a:solidFill>
                          <a:schemeClr val="dk1"/>
                        </a:solidFill>
                        <a:effectLst/>
                        <a:latin typeface="+mn-lt"/>
                        <a:ea typeface="+mn-ea"/>
                        <a:cs typeface="+mn-cs"/>
                      </a:endParaRPr>
                    </a:p>
                    <a:p>
                      <a:pPr marL="342900" lvl="0" indent="-342900">
                        <a:buFont typeface="Arial" panose="020B0604020202020204" pitchFamily="34" charset="0"/>
                        <a:buChar char="•"/>
                      </a:pPr>
                      <a:r>
                        <a:rPr lang="el-GR" sz="2200" kern="1200" dirty="0">
                          <a:solidFill>
                            <a:schemeClr val="dk1"/>
                          </a:solidFill>
                          <a:effectLst/>
                          <a:latin typeface="+mn-lt"/>
                          <a:ea typeface="+mn-ea"/>
                          <a:cs typeface="+mn-cs"/>
                        </a:rPr>
                        <a:t>Λειτουργία συμβουλευτικού κέντρου για επιχειρηματικά πλάνα και επενδυτικά εργαλεία.</a:t>
                      </a:r>
                      <a:endParaRPr lang="en-US" sz="2200" kern="1200" dirty="0">
                        <a:solidFill>
                          <a:schemeClr val="dk1"/>
                        </a:solidFill>
                        <a:effectLst/>
                        <a:latin typeface="+mn-lt"/>
                        <a:ea typeface="+mn-ea"/>
                        <a:cs typeface="+mn-cs"/>
                      </a:endParaRPr>
                    </a:p>
                    <a:p>
                      <a:pPr marL="342900" lvl="0" indent="-342900">
                        <a:buFont typeface="Arial" panose="020B0604020202020204" pitchFamily="34" charset="0"/>
                        <a:buChar char="•"/>
                      </a:pPr>
                      <a:r>
                        <a:rPr lang="el-GR" sz="2200" kern="1200" dirty="0">
                          <a:solidFill>
                            <a:schemeClr val="dk1"/>
                          </a:solidFill>
                          <a:effectLst/>
                          <a:latin typeface="+mn-lt"/>
                          <a:ea typeface="+mn-ea"/>
                          <a:cs typeface="+mn-cs"/>
                        </a:rPr>
                        <a:t>Σχεδιασμός προγραμμάτων προσέλκυσης στρατηγικών επενδύσεων.</a:t>
                      </a:r>
                      <a:endParaRPr lang="en-US" sz="2200" kern="1200" dirty="0">
                        <a:solidFill>
                          <a:schemeClr val="dk1"/>
                        </a:solidFill>
                        <a:effectLst/>
                        <a:latin typeface="+mn-lt"/>
                        <a:ea typeface="+mn-ea"/>
                        <a:cs typeface="+mn-cs"/>
                      </a:endParaRPr>
                    </a:p>
                    <a:p>
                      <a:pPr marL="342900" lvl="0" indent="-342900">
                        <a:buFont typeface="Arial" panose="020B0604020202020204" pitchFamily="34" charset="0"/>
                        <a:buChar char="•"/>
                      </a:pPr>
                      <a:r>
                        <a:rPr lang="el-GR" sz="2200" kern="1200" dirty="0">
                          <a:solidFill>
                            <a:schemeClr val="dk1"/>
                          </a:solidFill>
                          <a:effectLst/>
                          <a:latin typeface="+mn-lt"/>
                          <a:ea typeface="+mn-ea"/>
                          <a:cs typeface="+mn-cs"/>
                        </a:rPr>
                        <a:t>Προβολή των επενδυτικών ευκαιριών της περιοχής σε διεθνή συνέδρια.</a:t>
                      </a:r>
                      <a:endParaRPr lang="en-US" sz="2200" kern="1200" dirty="0">
                        <a:solidFill>
                          <a:schemeClr val="dk1"/>
                        </a:solidFill>
                        <a:effectLst/>
                        <a:latin typeface="+mn-lt"/>
                        <a:ea typeface="+mn-ea"/>
                        <a:cs typeface="+mn-cs"/>
                      </a:endParaRPr>
                    </a:p>
                    <a:p>
                      <a:pPr marL="342900" lvl="0" indent="-342900">
                        <a:buFont typeface="Arial" panose="020B0604020202020204" pitchFamily="34" charset="0"/>
                        <a:buChar char="•"/>
                      </a:pPr>
                      <a:r>
                        <a:rPr lang="el-GR" sz="2200" kern="1200" dirty="0">
                          <a:solidFill>
                            <a:schemeClr val="dk1"/>
                          </a:solidFill>
                          <a:effectLst/>
                          <a:latin typeface="+mn-lt"/>
                          <a:ea typeface="+mn-ea"/>
                          <a:cs typeface="+mn-cs"/>
                        </a:rPr>
                        <a:t>Δημιουργία ειδικού ταμείου υποστήριξης τοπικών επενδυτικών πρωτοβουλιών.</a:t>
                      </a:r>
                    </a:p>
                    <a:p>
                      <a:pPr lvl="0"/>
                      <a:endParaRPr lang="en-US" sz="2200" kern="1200" dirty="0">
                        <a:solidFill>
                          <a:schemeClr val="dk1"/>
                        </a:solidFill>
                        <a:effectLst/>
                        <a:latin typeface="+mn-lt"/>
                        <a:ea typeface="+mn-ea"/>
                        <a:cs typeface="+mn-cs"/>
                      </a:endParaRPr>
                    </a:p>
                    <a:p>
                      <a:r>
                        <a:rPr lang="el-GR" sz="2200" b="1" kern="1200" dirty="0">
                          <a:solidFill>
                            <a:schemeClr val="dk1"/>
                          </a:solidFill>
                          <a:effectLst/>
                          <a:latin typeface="+mn-lt"/>
                          <a:ea typeface="+mn-ea"/>
                          <a:cs typeface="+mn-cs"/>
                        </a:rPr>
                        <a:t>Επιθυμητά Αποτελέσματα:</a:t>
                      </a:r>
                      <a:endParaRPr lang="en-US" sz="2200" kern="1200" dirty="0">
                        <a:solidFill>
                          <a:schemeClr val="dk1"/>
                        </a:solidFill>
                        <a:effectLst/>
                        <a:latin typeface="+mn-lt"/>
                        <a:ea typeface="+mn-ea"/>
                        <a:cs typeface="+mn-cs"/>
                      </a:endParaRPr>
                    </a:p>
                    <a:p>
                      <a:pPr marL="342900" lvl="0" indent="-342900">
                        <a:buFont typeface="Arial" panose="020B0604020202020204" pitchFamily="34" charset="0"/>
                        <a:buChar char="•"/>
                      </a:pPr>
                      <a:r>
                        <a:rPr lang="el-GR" sz="2200" kern="1200" dirty="0">
                          <a:solidFill>
                            <a:schemeClr val="dk1"/>
                          </a:solidFill>
                          <a:effectLst/>
                          <a:latin typeface="+mn-lt"/>
                          <a:ea typeface="+mn-ea"/>
                          <a:cs typeface="+mn-cs"/>
                        </a:rPr>
                        <a:t>Αύξηση του αριθμού νέων επιχειρήσεων στην περιοχή.</a:t>
                      </a:r>
                      <a:endParaRPr lang="en-US" sz="2200" kern="1200" dirty="0">
                        <a:solidFill>
                          <a:schemeClr val="dk1"/>
                        </a:solidFill>
                        <a:effectLst/>
                        <a:latin typeface="+mn-lt"/>
                        <a:ea typeface="+mn-ea"/>
                        <a:cs typeface="+mn-cs"/>
                      </a:endParaRPr>
                    </a:p>
                    <a:p>
                      <a:pPr marL="342900" lvl="0" indent="-342900">
                        <a:buFont typeface="Arial" panose="020B0604020202020204" pitchFamily="34" charset="0"/>
                        <a:buChar char="•"/>
                      </a:pPr>
                      <a:r>
                        <a:rPr lang="el-GR" sz="2200" kern="1200" dirty="0">
                          <a:solidFill>
                            <a:schemeClr val="dk1"/>
                          </a:solidFill>
                          <a:effectLst/>
                          <a:latin typeface="+mn-lt"/>
                          <a:ea typeface="+mn-ea"/>
                          <a:cs typeface="+mn-cs"/>
                        </a:rPr>
                        <a:t>Ενίσχυση της οικονομίας μέσω στρατηγικών επενδύσεων.</a:t>
                      </a:r>
                      <a:endParaRPr lang="en-US" sz="2200" kern="1200" dirty="0">
                        <a:solidFill>
                          <a:schemeClr val="dk1"/>
                        </a:solidFill>
                        <a:effectLst/>
                        <a:latin typeface="+mn-lt"/>
                        <a:ea typeface="+mn-ea"/>
                        <a:cs typeface="+mn-cs"/>
                      </a:endParaRPr>
                    </a:p>
                    <a:p>
                      <a:pPr marL="342900" lvl="0" indent="-342900">
                        <a:buFont typeface="Arial" panose="020B0604020202020204" pitchFamily="34" charset="0"/>
                        <a:buChar char="•"/>
                      </a:pPr>
                      <a:r>
                        <a:rPr lang="el-GR" sz="2200" kern="1200" dirty="0">
                          <a:solidFill>
                            <a:schemeClr val="dk1"/>
                          </a:solidFill>
                          <a:effectLst/>
                          <a:latin typeface="+mn-lt"/>
                          <a:ea typeface="+mn-ea"/>
                          <a:cs typeface="+mn-cs"/>
                        </a:rPr>
                        <a:t>Δημιουργία θέσεων εργασίας και ενίσχυση της τοπικής ευημερίας.</a:t>
                      </a:r>
                      <a:endParaRPr lang="en-US" sz="2200" kern="1200" dirty="0">
                        <a:solidFill>
                          <a:schemeClr val="dk1"/>
                        </a:solidFill>
                        <a:effectLst/>
                        <a:latin typeface="+mn-lt"/>
                        <a:ea typeface="+mn-ea"/>
                        <a:cs typeface="+mn-cs"/>
                      </a:endParaRPr>
                    </a:p>
                    <a:p>
                      <a:pPr algn="ctr" fontAlgn="b"/>
                      <a:endParaRPr lang="el-GR" sz="2200" b="1" i="0" u="none" strike="noStrike" dirty="0">
                        <a:solidFill>
                          <a:srgbClr val="000000"/>
                        </a:solidFill>
                        <a:effectLst/>
                        <a:latin typeface="Calibri" panose="020F0502020204030204" pitchFamily="34" charset="0"/>
                      </a:endParaRPr>
                    </a:p>
                  </a:txBody>
                  <a:tcPr marL="4763" marR="4763" marT="4763"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hMerge="1">
                  <a:txBody>
                    <a:bodyPr/>
                    <a:lstStyle/>
                    <a:p>
                      <a:pPr algn="ctr" fontAlgn="b"/>
                      <a:endParaRPr lang="el-GR" sz="2800" b="1" i="0" u="none" strike="noStrike" dirty="0">
                        <a:solidFill>
                          <a:srgbClr val="000000"/>
                        </a:solidFill>
                        <a:effectLst/>
                        <a:latin typeface="Calibri" panose="020F0502020204030204" pitchFamily="34" charset="0"/>
                      </a:endParaRPr>
                    </a:p>
                  </a:txBody>
                  <a:tcPr marL="4763" marR="4763" marT="4763"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hMerge="1">
                  <a:txBody>
                    <a:bodyPr/>
                    <a:lstStyle/>
                    <a:p>
                      <a:pPr algn="ctr" fontAlgn="b"/>
                      <a:endParaRPr lang="el-GR" sz="2800" b="1" i="0" u="none" strike="noStrike" dirty="0">
                        <a:solidFill>
                          <a:srgbClr val="000000"/>
                        </a:solidFill>
                        <a:effectLst/>
                        <a:latin typeface="Calibri" panose="020F0502020204030204" pitchFamily="34" charset="0"/>
                      </a:endParaRPr>
                    </a:p>
                  </a:txBody>
                  <a:tcPr marL="4763" marR="4763" marT="4763"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hMerge="1">
                  <a:txBody>
                    <a:bodyPr/>
                    <a:lstStyle/>
                    <a:p>
                      <a:pPr algn="ctr" fontAlgn="b"/>
                      <a:endParaRPr lang="el-GR" sz="2800" b="1" i="0" u="none" strike="noStrike" dirty="0">
                        <a:solidFill>
                          <a:srgbClr val="000000"/>
                        </a:solidFill>
                        <a:effectLst/>
                        <a:latin typeface="Calibri" panose="020F0502020204030204" pitchFamily="34" charset="0"/>
                      </a:endParaRPr>
                    </a:p>
                  </a:txBody>
                  <a:tcPr marL="4763" marR="4763" marT="4763"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386985116"/>
                  </a:ext>
                </a:extLst>
              </a:tr>
            </a:tbl>
          </a:graphicData>
        </a:graphic>
      </p:graphicFrame>
      <p:sp>
        <p:nvSpPr>
          <p:cNvPr id="2" name="Θέση αριθμού διαφάνειας 1">
            <a:extLst>
              <a:ext uri="{FF2B5EF4-FFF2-40B4-BE49-F238E27FC236}">
                <a16:creationId xmlns:a16="http://schemas.microsoft.com/office/drawing/2014/main" id="{0F411731-5A08-439D-B833-A0F79E7994CD}"/>
              </a:ext>
            </a:extLst>
          </p:cNvPr>
          <p:cNvSpPr>
            <a:spLocks noGrp="1"/>
          </p:cNvSpPr>
          <p:nvPr>
            <p:ph type="sldNum" sz="quarter" idx="7"/>
          </p:nvPr>
        </p:nvSpPr>
        <p:spPr/>
        <p:txBody>
          <a:bodyPr/>
          <a:lstStyle/>
          <a:p>
            <a:fld id="{B6F15528-21DE-4FAA-801E-634DDDAF4B2B}" type="slidenum">
              <a:rPr lang="el-GR" smtClean="0"/>
              <a:t>21</a:t>
            </a:fld>
            <a:endParaRPr lang="el-GR"/>
          </a:p>
        </p:txBody>
      </p:sp>
    </p:spTree>
    <p:extLst>
      <p:ext uri="{BB962C8B-B14F-4D97-AF65-F5344CB8AC3E}">
        <p14:creationId xmlns:p14="http://schemas.microsoft.com/office/powerpoint/2010/main" val="1853025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63E79A-BC73-3BD3-0ADF-921A3FC96133}"/>
            </a:ext>
          </a:extLst>
        </p:cNvPr>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727DD437-DA54-5216-3575-7B15D6F62A4F}"/>
              </a:ext>
            </a:extLst>
          </p:cNvPr>
          <p:cNvGraphicFramePr>
            <a:graphicFrameLocks noGrp="1"/>
          </p:cNvGraphicFramePr>
          <p:nvPr>
            <p:extLst>
              <p:ext uri="{D42A27DB-BD31-4B8C-83A1-F6EECF244321}">
                <p14:modId xmlns:p14="http://schemas.microsoft.com/office/powerpoint/2010/main" val="764691079"/>
              </p:ext>
            </p:extLst>
          </p:nvPr>
        </p:nvGraphicFramePr>
        <p:xfrm>
          <a:off x="894557" y="76197"/>
          <a:ext cx="17144999" cy="9818128"/>
        </p:xfrm>
        <a:graphic>
          <a:graphicData uri="http://schemas.openxmlformats.org/drawingml/2006/table">
            <a:tbl>
              <a:tblPr>
                <a:tableStyleId>{5C22544A-7EE6-4342-B048-85BDC9FD1C3A}</a:tableStyleId>
              </a:tblPr>
              <a:tblGrid>
                <a:gridCol w="2857500">
                  <a:extLst>
                    <a:ext uri="{9D8B030D-6E8A-4147-A177-3AD203B41FA5}">
                      <a16:colId xmlns:a16="http://schemas.microsoft.com/office/drawing/2014/main" val="1734176469"/>
                    </a:ext>
                  </a:extLst>
                </a:gridCol>
                <a:gridCol w="952499">
                  <a:extLst>
                    <a:ext uri="{9D8B030D-6E8A-4147-A177-3AD203B41FA5}">
                      <a16:colId xmlns:a16="http://schemas.microsoft.com/office/drawing/2014/main" val="2552197842"/>
                    </a:ext>
                  </a:extLst>
                </a:gridCol>
                <a:gridCol w="4762501">
                  <a:extLst>
                    <a:ext uri="{9D8B030D-6E8A-4147-A177-3AD203B41FA5}">
                      <a16:colId xmlns:a16="http://schemas.microsoft.com/office/drawing/2014/main" val="3801079791"/>
                    </a:ext>
                  </a:extLst>
                </a:gridCol>
                <a:gridCol w="8572499">
                  <a:extLst>
                    <a:ext uri="{9D8B030D-6E8A-4147-A177-3AD203B41FA5}">
                      <a16:colId xmlns:a16="http://schemas.microsoft.com/office/drawing/2014/main" val="2086754951"/>
                    </a:ext>
                  </a:extLst>
                </a:gridCol>
              </a:tblGrid>
              <a:tr h="519420">
                <a:tc gridSpan="4">
                  <a:txBody>
                    <a:bodyPr/>
                    <a:lstStyle/>
                    <a:p>
                      <a:pPr algn="ctr"/>
                      <a:r>
                        <a:rPr lang="el-GR" sz="2800" b="1" kern="1200" dirty="0">
                          <a:solidFill>
                            <a:schemeClr val="dk1"/>
                          </a:solidFill>
                          <a:effectLst/>
                          <a:latin typeface="+mn-lt"/>
                          <a:ea typeface="+mn-ea"/>
                          <a:cs typeface="+mn-cs"/>
                        </a:rPr>
                        <a:t>ΤΟΜΕΙΣ ΕΥΘΥΝΗΣ ΚΑΙ ΔΙΟΙΚΗΤΙΚΉ ΔΙΑΡΘΡΩΣΗ</a:t>
                      </a:r>
                      <a:endParaRPr lang="en-US" sz="2800" kern="1200" dirty="0">
                        <a:solidFill>
                          <a:schemeClr val="dk1"/>
                        </a:solidFill>
                        <a:effectLst/>
                        <a:latin typeface="+mn-lt"/>
                        <a:ea typeface="+mn-ea"/>
                        <a:cs typeface="+mn-cs"/>
                      </a:endParaRPr>
                    </a:p>
                  </a:txBody>
                  <a:tcPr marL="4763" marR="4763" marT="47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2"/>
                    </a:solidFill>
                  </a:tcPr>
                </a:tc>
                <a:tc hMerge="1">
                  <a:txBody>
                    <a:bodyPr/>
                    <a:lstStyle/>
                    <a:p>
                      <a:endParaRPr lang="en-US"/>
                    </a:p>
                  </a:txBody>
                  <a:tcPr>
                    <a:lnL w="12700" cap="flat" cmpd="sng" algn="ctr">
                      <a:solidFill>
                        <a:schemeClr val="bg1">
                          <a:lumMod val="65000"/>
                        </a:schemeClr>
                      </a:solidFill>
                      <a:prstDash val="solid"/>
                      <a:round/>
                      <a:headEnd type="none" w="med" len="med"/>
                      <a:tailEnd type="none" w="med" len="med"/>
                    </a:lnL>
                  </a:tcPr>
                </a:tc>
                <a:tc hMerge="1">
                  <a:txBody>
                    <a:bodyPr/>
                    <a:lstStyle/>
                    <a:p>
                      <a:endParaRPr lang="en-US"/>
                    </a:p>
                  </a:txBody>
                  <a:tcPr/>
                </a:tc>
                <a:tc hMerge="1">
                  <a:txBody>
                    <a:bodyPr/>
                    <a:lstStyle/>
                    <a:p>
                      <a:endParaRPr lang="en-US"/>
                    </a:p>
                  </a:txBody>
                  <a:tcPr>
                    <a:lnL w="12700" cap="flat" cmpd="sng" algn="ctr">
                      <a:solidFill>
                        <a:schemeClr val="bg1">
                          <a:lumMod val="65000"/>
                        </a:schemeClr>
                      </a:solidFill>
                      <a:prstDash val="solid"/>
                      <a:round/>
                      <a:headEnd type="none" w="med" len="med"/>
                      <a:tailEnd type="none" w="med" len="med"/>
                    </a:lnL>
                  </a:tcPr>
                </a:tc>
                <a:extLst>
                  <a:ext uri="{0D108BD9-81ED-4DB2-BD59-A6C34878D82A}">
                    <a16:rowId xmlns:a16="http://schemas.microsoft.com/office/drawing/2014/main" val="1661391081"/>
                  </a:ext>
                </a:extLst>
              </a:tr>
              <a:tr h="519420">
                <a:tc>
                  <a:txBody>
                    <a:bodyPr/>
                    <a:lstStyle/>
                    <a:p>
                      <a:pPr algn="ctr" fontAlgn="b"/>
                      <a:r>
                        <a:rPr lang="el-GR" sz="2400" b="1" i="0" u="none" strike="noStrike" dirty="0">
                          <a:solidFill>
                            <a:srgbClr val="000000"/>
                          </a:solidFill>
                          <a:effectLst/>
                          <a:latin typeface="Calibri" panose="020F0502020204030204" pitchFamily="34" charset="0"/>
                        </a:rPr>
                        <a:t>ΤΟΜΕΑΣ</a:t>
                      </a:r>
                    </a:p>
                  </a:txBody>
                  <a:tcPr marL="4763" marR="4763" marT="4763"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l-GR" sz="2400" b="1" i="0" u="none" strike="noStrike" dirty="0">
                          <a:solidFill>
                            <a:srgbClr val="000000"/>
                          </a:solidFill>
                          <a:effectLst/>
                          <a:latin typeface="Calibri" panose="020F0502020204030204" pitchFamily="34" charset="0"/>
                        </a:rPr>
                        <a:t>ΑΑ</a:t>
                      </a:r>
                    </a:p>
                  </a:txBody>
                  <a:tcPr marL="4763" marR="4763" marT="4763"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l-GR" sz="2800" b="1" kern="1200" dirty="0">
                          <a:solidFill>
                            <a:schemeClr val="dk1"/>
                          </a:solidFill>
                          <a:effectLst/>
                          <a:latin typeface="+mn-lt"/>
                          <a:ea typeface="+mn-ea"/>
                          <a:cs typeface="+mn-cs"/>
                        </a:rPr>
                        <a:t>ΙΔΙΟΤΗΤΑ</a:t>
                      </a:r>
                      <a:endParaRPr lang="el-GR" sz="2400" b="1" i="0" u="none" strike="noStrike" dirty="0">
                        <a:solidFill>
                          <a:srgbClr val="000000"/>
                        </a:solidFill>
                        <a:effectLst/>
                        <a:latin typeface="Calibri" panose="020F0502020204030204" pitchFamily="34" charset="0"/>
                      </a:endParaRPr>
                    </a:p>
                  </a:txBody>
                  <a:tcPr marL="4763" marR="4763" marT="4763"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l-GR" sz="2800" b="1" kern="1200" dirty="0">
                          <a:solidFill>
                            <a:schemeClr val="dk1"/>
                          </a:solidFill>
                          <a:effectLst/>
                          <a:latin typeface="+mn-lt"/>
                          <a:ea typeface="+mn-ea"/>
                          <a:cs typeface="+mn-cs"/>
                        </a:rPr>
                        <a:t>ΟΝΟΜΑΤΕΠΩΝΥΜΟ</a:t>
                      </a:r>
                      <a:r>
                        <a:rPr lang="en-US" sz="2400" u="none" strike="noStrike" dirty="0">
                          <a:effectLst/>
                        </a:rPr>
                        <a:t> </a:t>
                      </a:r>
                      <a:endParaRPr lang="el-GR" sz="2400" b="1" i="0" u="none" strike="noStrike" dirty="0">
                        <a:solidFill>
                          <a:srgbClr val="000000"/>
                        </a:solidFill>
                        <a:effectLst/>
                        <a:latin typeface="Calibri" panose="020F0502020204030204" pitchFamily="34" charset="0"/>
                      </a:endParaRPr>
                    </a:p>
                  </a:txBody>
                  <a:tcPr marL="4763" marR="4763" marT="4763"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604947502"/>
                  </a:ext>
                </a:extLst>
              </a:tr>
              <a:tr h="574063">
                <a:tc rowSpan="4">
                  <a:txBody>
                    <a:bodyPr/>
                    <a:lstStyle/>
                    <a:p>
                      <a:pPr algn="ctr"/>
                      <a:r>
                        <a:rPr lang="el-GR" sz="2000" b="1" kern="1200" dirty="0">
                          <a:solidFill>
                            <a:schemeClr val="dk1"/>
                          </a:solidFill>
                          <a:effectLst/>
                          <a:latin typeface="+mn-lt"/>
                          <a:ea typeface="+mn-ea"/>
                          <a:cs typeface="+mn-cs"/>
                        </a:rPr>
                        <a:t>ΕΞΑΓΩΓΩΝ ΚΑΙ ΔΙΕΘΝΟΥΣ ΕΞΩΣΤΡΕΦΕΙΑΣ</a:t>
                      </a:r>
                      <a:endParaRPr lang="en-US" sz="200" kern="1200" dirty="0">
                        <a:solidFill>
                          <a:schemeClr val="dk1"/>
                        </a:solidFill>
                        <a:effectLst/>
                        <a:latin typeface="+mn-lt"/>
                        <a:ea typeface="+mn-ea"/>
                        <a:cs typeface="+mn-cs"/>
                      </a:endParaRPr>
                    </a:p>
                  </a:txBody>
                  <a:tcPr marL="4763" marR="4763" marT="47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l-GR" sz="2000" b="0" i="0" u="none" strike="noStrike" dirty="0">
                          <a:solidFill>
                            <a:srgbClr val="000000"/>
                          </a:solidFill>
                          <a:effectLst/>
                          <a:latin typeface="Calibri" panose="020F0502020204030204" pitchFamily="34" charset="0"/>
                        </a:rPr>
                        <a:t>1</a:t>
                      </a:r>
                    </a:p>
                  </a:txBody>
                  <a:tcPr marL="4763" marR="4763" marT="4763"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nSpc>
                          <a:spcPct val="107000"/>
                        </a:lnSpc>
                        <a:spcAft>
                          <a:spcPts val="800"/>
                        </a:spcAft>
                      </a:pPr>
                      <a:r>
                        <a:rPr lang="el-GR" sz="2000" dirty="0">
                          <a:effectLst/>
                          <a:latin typeface="Calibri" panose="020F0502020204030204" pitchFamily="34" charset="0"/>
                          <a:ea typeface="Calibri" panose="020F0502020204030204" pitchFamily="34" charset="0"/>
                          <a:cs typeface="Times New Roman" panose="02020603050405020304" pitchFamily="18" charset="0"/>
                        </a:rPr>
                        <a:t>ΠΡΟΕΔΡΟΣ</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l-GR" sz="2400" b="1" i="0" u="none" strike="noStrike" dirty="0">
                          <a:solidFill>
                            <a:srgbClr val="000000"/>
                          </a:solidFill>
                          <a:effectLst/>
                          <a:latin typeface="Calibri" panose="020F0502020204030204" pitchFamily="34" charset="0"/>
                        </a:rPr>
                        <a:t>ΠΑΡΑΣΚΕΥΟΠΟΥΛΟΣ ΑΝΤΩΝΗΣ</a:t>
                      </a:r>
                    </a:p>
                  </a:txBody>
                  <a:tcPr marL="4763" marR="4763" marT="4763"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604513595"/>
                  </a:ext>
                </a:extLst>
              </a:tr>
              <a:tr h="446036">
                <a:tc vMerge="1">
                  <a:txBody>
                    <a:bodyPr/>
                    <a:lstStyle/>
                    <a:p>
                      <a:pPr algn="ctr"/>
                      <a:endParaRPr lang="en-US" sz="1400" kern="1200" dirty="0">
                        <a:solidFill>
                          <a:schemeClr val="dk1"/>
                        </a:solidFill>
                        <a:effectLst/>
                        <a:latin typeface="+mn-lt"/>
                        <a:ea typeface="+mn-ea"/>
                        <a:cs typeface="+mn-cs"/>
                      </a:endParaRPr>
                    </a:p>
                  </a:txBody>
                  <a:tcPr marL="4763" marR="4763" marT="47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l-GR" sz="2000" b="0" i="0" u="none" strike="noStrike" dirty="0">
                          <a:solidFill>
                            <a:srgbClr val="000000"/>
                          </a:solidFill>
                          <a:effectLst/>
                          <a:latin typeface="Calibri" panose="020F0502020204030204" pitchFamily="34" charset="0"/>
                        </a:rPr>
                        <a:t>2</a:t>
                      </a:r>
                    </a:p>
                  </a:txBody>
                  <a:tcPr marL="4763" marR="4763" marT="4763"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nSpc>
                          <a:spcPct val="107000"/>
                        </a:lnSpc>
                        <a:spcAft>
                          <a:spcPts val="800"/>
                        </a:spcAft>
                      </a:pPr>
                      <a:r>
                        <a:rPr lang="el-GR" sz="2000" dirty="0">
                          <a:effectLst/>
                          <a:latin typeface="Calibri" panose="020F0502020204030204" pitchFamily="34" charset="0"/>
                          <a:ea typeface="Calibri" panose="020F0502020204030204" pitchFamily="34" charset="0"/>
                          <a:cs typeface="Times New Roman" panose="02020603050405020304" pitchFamily="18" charset="0"/>
                        </a:rPr>
                        <a:t>Α’ ΑΝΤΙΠΡΟΕΔΡΟΣ</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l-GR" sz="2400" b="1" i="0" u="none" strike="noStrike" dirty="0">
                          <a:solidFill>
                            <a:srgbClr val="000000"/>
                          </a:solidFill>
                          <a:effectLst/>
                          <a:latin typeface="Calibri" panose="020F0502020204030204" pitchFamily="34" charset="0"/>
                        </a:rPr>
                        <a:t>ΚΟΡΟΝΤΖΗ ΧΑΡΑ</a:t>
                      </a:r>
                    </a:p>
                  </a:txBody>
                  <a:tcPr marL="4763" marR="4763" marT="4763"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956269512"/>
                  </a:ext>
                </a:extLst>
              </a:tr>
              <a:tr h="446036">
                <a:tc vMerge="1">
                  <a:txBody>
                    <a:bodyPr/>
                    <a:lstStyle/>
                    <a:p>
                      <a:endParaRPr lang="el-GR"/>
                    </a:p>
                  </a:txBody>
                  <a:tcPr/>
                </a:tc>
                <a:tc>
                  <a:txBody>
                    <a:bodyPr/>
                    <a:lstStyle/>
                    <a:p>
                      <a:pPr algn="ctr" fontAlgn="b"/>
                      <a:r>
                        <a:rPr lang="el-GR" sz="2000" b="0" i="0" u="none" strike="noStrike" dirty="0">
                          <a:solidFill>
                            <a:srgbClr val="000000"/>
                          </a:solidFill>
                          <a:effectLst/>
                          <a:latin typeface="Calibri" panose="020F0502020204030204" pitchFamily="34" charset="0"/>
                        </a:rPr>
                        <a:t>3</a:t>
                      </a:r>
                    </a:p>
                  </a:txBody>
                  <a:tcPr marL="4763" marR="4763" marT="4763"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nSpc>
                          <a:spcPct val="107000"/>
                        </a:lnSpc>
                        <a:spcAft>
                          <a:spcPts val="800"/>
                        </a:spcAft>
                      </a:pPr>
                      <a:r>
                        <a:rPr lang="el-GR" sz="2000" dirty="0">
                          <a:effectLst/>
                          <a:latin typeface="Calibri" panose="020F0502020204030204" pitchFamily="34" charset="0"/>
                          <a:ea typeface="Calibri" panose="020F0502020204030204" pitchFamily="34" charset="0"/>
                          <a:cs typeface="Times New Roman" panose="02020603050405020304" pitchFamily="18" charset="0"/>
                        </a:rPr>
                        <a:t>Β’ ΑΝΤΙΠΡΟΕΔΡΟΣ</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l-GR" sz="2400" b="1" i="0" u="none" strike="noStrike" dirty="0">
                          <a:solidFill>
                            <a:srgbClr val="000000"/>
                          </a:solidFill>
                          <a:effectLst/>
                          <a:latin typeface="Calibri" panose="020F0502020204030204" pitchFamily="34" charset="0"/>
                        </a:rPr>
                        <a:t>ΝΤΑΤΣΟΠΟΥΛΟΥ ΔΙΟΝΥΣΙΑ ΜΠΡΙΤΖΙΚΗ</a:t>
                      </a:r>
                    </a:p>
                  </a:txBody>
                  <a:tcPr marL="4763" marR="4763" marT="4763"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371175001"/>
                  </a:ext>
                </a:extLst>
              </a:tr>
              <a:tr h="446036">
                <a:tc vMerge="1">
                  <a:txBody>
                    <a:bodyPr/>
                    <a:lstStyle/>
                    <a:p>
                      <a:pPr algn="ctr"/>
                      <a:endParaRPr lang="en-US" sz="1400" kern="1200" dirty="0">
                        <a:solidFill>
                          <a:schemeClr val="dk1"/>
                        </a:solidFill>
                        <a:effectLst/>
                        <a:latin typeface="+mn-lt"/>
                        <a:ea typeface="+mn-ea"/>
                        <a:cs typeface="+mn-cs"/>
                      </a:endParaRPr>
                    </a:p>
                  </a:txBody>
                  <a:tcPr marL="4763" marR="4763" marT="47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l-GR" sz="2000" b="0" i="0" u="none" strike="noStrike" dirty="0">
                          <a:solidFill>
                            <a:srgbClr val="000000"/>
                          </a:solidFill>
                          <a:effectLst/>
                          <a:latin typeface="Calibri" panose="020F0502020204030204" pitchFamily="34" charset="0"/>
                        </a:rPr>
                        <a:t>4</a:t>
                      </a:r>
                    </a:p>
                  </a:txBody>
                  <a:tcPr marL="4763" marR="4763" marT="4763"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nSpc>
                          <a:spcPct val="107000"/>
                        </a:lnSpc>
                        <a:spcAft>
                          <a:spcPts val="800"/>
                        </a:spcAft>
                      </a:pPr>
                      <a:r>
                        <a:rPr lang="el-GR" sz="2000" dirty="0">
                          <a:effectLst/>
                          <a:latin typeface="Calibri" panose="020F0502020204030204" pitchFamily="34" charset="0"/>
                          <a:ea typeface="Calibri" panose="020F0502020204030204" pitchFamily="34" charset="0"/>
                          <a:cs typeface="Times New Roman" panose="02020603050405020304" pitchFamily="18" charset="0"/>
                        </a:rPr>
                        <a:t>ΜΕΛΟΣ</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l-GR" sz="2400" b="1" i="0" u="none" strike="noStrike" dirty="0">
                          <a:solidFill>
                            <a:srgbClr val="000000"/>
                          </a:solidFill>
                          <a:effectLst/>
                          <a:latin typeface="Calibri" panose="020F0502020204030204" pitchFamily="34" charset="0"/>
                        </a:rPr>
                        <a:t>ΚΥΠΡΙΩΤΗΣ ΠΑΝΑΓΙΩΤΗΣ</a:t>
                      </a:r>
                    </a:p>
                  </a:txBody>
                  <a:tcPr marL="4763" marR="4763" marT="4763"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758901930"/>
                  </a:ext>
                </a:extLst>
              </a:tr>
              <a:tr h="6867117">
                <a:tc gridSpan="4">
                  <a:txBody>
                    <a:bodyPr/>
                    <a:lstStyle/>
                    <a:p>
                      <a:r>
                        <a:rPr lang="el-GR" sz="2200" b="1" kern="1200" dirty="0">
                          <a:solidFill>
                            <a:schemeClr val="dk1"/>
                          </a:solidFill>
                          <a:effectLst/>
                          <a:latin typeface="+mn-lt"/>
                          <a:ea typeface="+mn-ea"/>
                          <a:cs typeface="+mn-cs"/>
                        </a:rPr>
                        <a:t>Ρόλος και Αρμοδιότητες:</a:t>
                      </a:r>
                      <a:endParaRPr lang="en-US" sz="2200" kern="1200" dirty="0">
                        <a:solidFill>
                          <a:schemeClr val="dk1"/>
                        </a:solidFill>
                        <a:effectLst/>
                        <a:latin typeface="+mn-lt"/>
                        <a:ea typeface="+mn-ea"/>
                        <a:cs typeface="+mn-cs"/>
                      </a:endParaRPr>
                    </a:p>
                    <a:p>
                      <a:pPr marL="342900" lvl="0" indent="-342900">
                        <a:buFont typeface="Arial" panose="020B0604020202020204" pitchFamily="34" charset="0"/>
                        <a:buChar char="•"/>
                      </a:pPr>
                      <a:r>
                        <a:rPr lang="el-GR" sz="2200" kern="1200" dirty="0">
                          <a:solidFill>
                            <a:schemeClr val="dk1"/>
                          </a:solidFill>
                          <a:effectLst/>
                          <a:latin typeface="+mn-lt"/>
                          <a:ea typeface="+mn-ea"/>
                          <a:cs typeface="+mn-cs"/>
                        </a:rPr>
                        <a:t>Στήριξη εξαγωγικών επιχειρήσεων σε πρακτικό και στρατηγικό επίπεδο.</a:t>
                      </a:r>
                      <a:endParaRPr lang="en-US" sz="2200" kern="1200" dirty="0">
                        <a:solidFill>
                          <a:schemeClr val="dk1"/>
                        </a:solidFill>
                        <a:effectLst/>
                        <a:latin typeface="+mn-lt"/>
                        <a:ea typeface="+mn-ea"/>
                        <a:cs typeface="+mn-cs"/>
                      </a:endParaRPr>
                    </a:p>
                    <a:p>
                      <a:pPr marL="342900" lvl="0" indent="-342900">
                        <a:buFont typeface="Arial" panose="020B0604020202020204" pitchFamily="34" charset="0"/>
                        <a:buChar char="•"/>
                      </a:pPr>
                      <a:r>
                        <a:rPr lang="el-GR" sz="2200" kern="1200" dirty="0">
                          <a:solidFill>
                            <a:schemeClr val="dk1"/>
                          </a:solidFill>
                          <a:effectLst/>
                          <a:latin typeface="+mn-lt"/>
                          <a:ea typeface="+mn-ea"/>
                          <a:cs typeface="+mn-cs"/>
                        </a:rPr>
                        <a:t>Ενημέρωση για τις διαδικασίες εξαγωγών, τις διεθνείς αγορές και τις απαιτήσεις πιστοποίησης.</a:t>
                      </a:r>
                      <a:endParaRPr lang="en-US" sz="2200" kern="1200" dirty="0">
                        <a:solidFill>
                          <a:schemeClr val="dk1"/>
                        </a:solidFill>
                        <a:effectLst/>
                        <a:latin typeface="+mn-lt"/>
                        <a:ea typeface="+mn-ea"/>
                        <a:cs typeface="+mn-cs"/>
                      </a:endParaRPr>
                    </a:p>
                    <a:p>
                      <a:pPr marL="342900" lvl="0" indent="-342900">
                        <a:buFont typeface="Arial" panose="020B0604020202020204" pitchFamily="34" charset="0"/>
                        <a:buChar char="•"/>
                      </a:pPr>
                      <a:r>
                        <a:rPr lang="el-GR" sz="2200" kern="1200" dirty="0">
                          <a:solidFill>
                            <a:schemeClr val="dk1"/>
                          </a:solidFill>
                          <a:effectLst/>
                          <a:latin typeface="+mn-lt"/>
                          <a:ea typeface="+mn-ea"/>
                          <a:cs typeface="+mn-cs"/>
                        </a:rPr>
                        <a:t>Παροχή υποστήριξης για τη συμμετοχή σε διεθνείς εκθέσεις και αγορές.</a:t>
                      </a:r>
                    </a:p>
                    <a:p>
                      <a:pPr lvl="0"/>
                      <a:endParaRPr lang="en-US" sz="2200" kern="1200" dirty="0">
                        <a:solidFill>
                          <a:schemeClr val="dk1"/>
                        </a:solidFill>
                        <a:effectLst/>
                        <a:latin typeface="+mn-lt"/>
                        <a:ea typeface="+mn-ea"/>
                        <a:cs typeface="+mn-cs"/>
                      </a:endParaRPr>
                    </a:p>
                    <a:p>
                      <a:r>
                        <a:rPr lang="el-GR" sz="2200" b="1" kern="1200" dirty="0">
                          <a:solidFill>
                            <a:schemeClr val="dk1"/>
                          </a:solidFill>
                          <a:effectLst/>
                          <a:latin typeface="+mn-lt"/>
                          <a:ea typeface="+mn-ea"/>
                          <a:cs typeface="+mn-cs"/>
                        </a:rPr>
                        <a:t>Ενέργειες -  Δράσεις:</a:t>
                      </a:r>
                      <a:endParaRPr lang="en-US" sz="2200" kern="1200" dirty="0">
                        <a:solidFill>
                          <a:schemeClr val="dk1"/>
                        </a:solidFill>
                        <a:effectLst/>
                        <a:latin typeface="+mn-lt"/>
                        <a:ea typeface="+mn-ea"/>
                        <a:cs typeface="+mn-cs"/>
                      </a:endParaRPr>
                    </a:p>
                    <a:p>
                      <a:pPr marL="342900" lvl="0" indent="-342900">
                        <a:buFont typeface="Arial" panose="020B0604020202020204" pitchFamily="34" charset="0"/>
                        <a:buChar char="•"/>
                      </a:pPr>
                      <a:r>
                        <a:rPr lang="el-GR" sz="2200" kern="1200" dirty="0">
                          <a:solidFill>
                            <a:schemeClr val="dk1"/>
                          </a:solidFill>
                          <a:effectLst/>
                          <a:latin typeface="+mn-lt"/>
                          <a:ea typeface="+mn-ea"/>
                          <a:cs typeface="+mn-cs"/>
                        </a:rPr>
                        <a:t>Δημιουργία εκπαιδευτικών προγραμμάτων για νέους </a:t>
                      </a:r>
                      <a:r>
                        <a:rPr lang="el-GR" sz="2200" kern="1200" dirty="0" err="1">
                          <a:solidFill>
                            <a:schemeClr val="dk1"/>
                          </a:solidFill>
                          <a:effectLst/>
                          <a:latin typeface="+mn-lt"/>
                          <a:ea typeface="+mn-ea"/>
                          <a:cs typeface="+mn-cs"/>
                        </a:rPr>
                        <a:t>εξαγωγείς</a:t>
                      </a:r>
                      <a:r>
                        <a:rPr lang="el-GR" sz="2200" kern="1200" dirty="0">
                          <a:solidFill>
                            <a:schemeClr val="dk1"/>
                          </a:solidFill>
                          <a:effectLst/>
                          <a:latin typeface="+mn-lt"/>
                          <a:ea typeface="+mn-ea"/>
                          <a:cs typeface="+mn-cs"/>
                        </a:rPr>
                        <a:t>.</a:t>
                      </a:r>
                      <a:endParaRPr lang="en-US" sz="2200" kern="1200" dirty="0">
                        <a:solidFill>
                          <a:schemeClr val="dk1"/>
                        </a:solidFill>
                        <a:effectLst/>
                        <a:latin typeface="+mn-lt"/>
                        <a:ea typeface="+mn-ea"/>
                        <a:cs typeface="+mn-cs"/>
                      </a:endParaRPr>
                    </a:p>
                    <a:p>
                      <a:pPr marL="342900" lvl="0" indent="-342900">
                        <a:buFont typeface="Arial" panose="020B0604020202020204" pitchFamily="34" charset="0"/>
                        <a:buChar char="•"/>
                      </a:pPr>
                      <a:r>
                        <a:rPr lang="el-GR" sz="2200" kern="1200" dirty="0">
                          <a:solidFill>
                            <a:schemeClr val="dk1"/>
                          </a:solidFill>
                          <a:effectLst/>
                          <a:latin typeface="+mn-lt"/>
                          <a:ea typeface="+mn-ea"/>
                          <a:cs typeface="+mn-cs"/>
                        </a:rPr>
                        <a:t>Σύνδεση επιχειρήσεων με διεθνείς αγοραστές μέσω εκδηλώσεων.</a:t>
                      </a:r>
                      <a:endParaRPr lang="en-US" sz="2200" kern="1200" dirty="0">
                        <a:solidFill>
                          <a:schemeClr val="dk1"/>
                        </a:solidFill>
                        <a:effectLst/>
                        <a:latin typeface="+mn-lt"/>
                        <a:ea typeface="+mn-ea"/>
                        <a:cs typeface="+mn-cs"/>
                      </a:endParaRPr>
                    </a:p>
                    <a:p>
                      <a:pPr marL="342900" lvl="0" indent="-342900">
                        <a:buFont typeface="Arial" panose="020B0604020202020204" pitchFamily="34" charset="0"/>
                        <a:buChar char="•"/>
                      </a:pPr>
                      <a:r>
                        <a:rPr lang="el-GR" sz="2200" kern="1200" dirty="0">
                          <a:solidFill>
                            <a:schemeClr val="dk1"/>
                          </a:solidFill>
                          <a:effectLst/>
                          <a:latin typeface="+mn-lt"/>
                          <a:ea typeface="+mn-ea"/>
                          <a:cs typeface="+mn-cs"/>
                        </a:rPr>
                        <a:t>Παροχή συμβουλευτικών υπηρεσιών για εξαγωγικές στρατηγικές.</a:t>
                      </a:r>
                      <a:endParaRPr lang="en-US" sz="2200" kern="1200" dirty="0">
                        <a:solidFill>
                          <a:schemeClr val="dk1"/>
                        </a:solidFill>
                        <a:effectLst/>
                        <a:latin typeface="+mn-lt"/>
                        <a:ea typeface="+mn-ea"/>
                        <a:cs typeface="+mn-cs"/>
                      </a:endParaRPr>
                    </a:p>
                    <a:p>
                      <a:pPr marL="342900" lvl="0" indent="-342900">
                        <a:buFont typeface="Arial" panose="020B0604020202020204" pitchFamily="34" charset="0"/>
                        <a:buChar char="•"/>
                      </a:pPr>
                      <a:r>
                        <a:rPr lang="el-GR" sz="2200" kern="1200" dirty="0">
                          <a:solidFill>
                            <a:schemeClr val="dk1"/>
                          </a:solidFill>
                          <a:effectLst/>
                          <a:latin typeface="+mn-lt"/>
                          <a:ea typeface="+mn-ea"/>
                          <a:cs typeface="+mn-cs"/>
                        </a:rPr>
                        <a:t>Δημιουργία εξαγωγικού οδηγού που να περιλαμβάνει απαιτήσεις ανά αγορά.</a:t>
                      </a:r>
                    </a:p>
                    <a:p>
                      <a:pPr lvl="0"/>
                      <a:endParaRPr lang="en-US" sz="2200" kern="1200" dirty="0">
                        <a:solidFill>
                          <a:schemeClr val="dk1"/>
                        </a:solidFill>
                        <a:effectLst/>
                        <a:latin typeface="+mn-lt"/>
                        <a:ea typeface="+mn-ea"/>
                        <a:cs typeface="+mn-cs"/>
                      </a:endParaRPr>
                    </a:p>
                    <a:p>
                      <a:r>
                        <a:rPr lang="el-GR" sz="2200" b="1" kern="1200" dirty="0">
                          <a:solidFill>
                            <a:schemeClr val="dk1"/>
                          </a:solidFill>
                          <a:effectLst/>
                          <a:latin typeface="+mn-lt"/>
                          <a:ea typeface="+mn-ea"/>
                          <a:cs typeface="+mn-cs"/>
                        </a:rPr>
                        <a:t>Επιθυμητά Αποτελέσματα:</a:t>
                      </a:r>
                      <a:endParaRPr lang="en-US" sz="2200" kern="1200" dirty="0">
                        <a:solidFill>
                          <a:schemeClr val="dk1"/>
                        </a:solidFill>
                        <a:effectLst/>
                        <a:latin typeface="+mn-lt"/>
                        <a:ea typeface="+mn-ea"/>
                        <a:cs typeface="+mn-cs"/>
                      </a:endParaRPr>
                    </a:p>
                    <a:p>
                      <a:pPr marL="342900" lvl="0" indent="-342900">
                        <a:buFont typeface="Arial" panose="020B0604020202020204" pitchFamily="34" charset="0"/>
                        <a:buChar char="•"/>
                      </a:pPr>
                      <a:r>
                        <a:rPr lang="el-GR" sz="2200" kern="1200" dirty="0">
                          <a:solidFill>
                            <a:schemeClr val="dk1"/>
                          </a:solidFill>
                          <a:effectLst/>
                          <a:latin typeface="+mn-lt"/>
                          <a:ea typeface="+mn-ea"/>
                          <a:cs typeface="+mn-cs"/>
                        </a:rPr>
                        <a:t>Σημαντική αύξηση εξαγωγών τοπικών προϊόντων.</a:t>
                      </a:r>
                      <a:endParaRPr lang="en-US" sz="2200" kern="1200" dirty="0">
                        <a:solidFill>
                          <a:schemeClr val="dk1"/>
                        </a:solidFill>
                        <a:effectLst/>
                        <a:latin typeface="+mn-lt"/>
                        <a:ea typeface="+mn-ea"/>
                        <a:cs typeface="+mn-cs"/>
                      </a:endParaRPr>
                    </a:p>
                    <a:p>
                      <a:pPr marL="342900" lvl="0" indent="-342900">
                        <a:buFont typeface="Arial" panose="020B0604020202020204" pitchFamily="34" charset="0"/>
                        <a:buChar char="•"/>
                      </a:pPr>
                      <a:r>
                        <a:rPr lang="el-GR" sz="2200" kern="1200" dirty="0">
                          <a:solidFill>
                            <a:schemeClr val="dk1"/>
                          </a:solidFill>
                          <a:effectLst/>
                          <a:latin typeface="+mn-lt"/>
                          <a:ea typeface="+mn-ea"/>
                          <a:cs typeface="+mn-cs"/>
                        </a:rPr>
                        <a:t>Βελτίωση της εξαγωγικής ετοιμότητας μικρομεσαίων επιχειρήσεων.</a:t>
                      </a:r>
                      <a:endParaRPr lang="en-US" sz="2200" kern="1200" dirty="0">
                        <a:solidFill>
                          <a:schemeClr val="dk1"/>
                        </a:solidFill>
                        <a:effectLst/>
                        <a:latin typeface="+mn-lt"/>
                        <a:ea typeface="+mn-ea"/>
                        <a:cs typeface="+mn-cs"/>
                      </a:endParaRPr>
                    </a:p>
                    <a:p>
                      <a:pPr marL="342900" lvl="0" indent="-342900">
                        <a:buFont typeface="Arial" panose="020B0604020202020204" pitchFamily="34" charset="0"/>
                        <a:buChar char="•"/>
                      </a:pPr>
                      <a:r>
                        <a:rPr lang="el-GR" sz="2200" kern="1200" dirty="0">
                          <a:solidFill>
                            <a:schemeClr val="dk1"/>
                          </a:solidFill>
                          <a:effectLst/>
                          <a:latin typeface="+mn-lt"/>
                          <a:ea typeface="+mn-ea"/>
                          <a:cs typeface="+mn-cs"/>
                        </a:rPr>
                        <a:t>Ενίσχυση της φήμης των τοπικών προϊόντων στις διεθνείς αγορές.</a:t>
                      </a:r>
                      <a:endParaRPr lang="en-US" sz="2200" kern="1200" dirty="0">
                        <a:solidFill>
                          <a:schemeClr val="dk1"/>
                        </a:solidFill>
                        <a:effectLst/>
                        <a:latin typeface="+mn-lt"/>
                        <a:ea typeface="+mn-ea"/>
                        <a:cs typeface="+mn-cs"/>
                      </a:endParaRPr>
                    </a:p>
                    <a:p>
                      <a:pPr algn="ctr" fontAlgn="b"/>
                      <a:endParaRPr lang="el-GR" sz="2200" b="1" i="0" u="none" strike="noStrike" dirty="0">
                        <a:solidFill>
                          <a:srgbClr val="000000"/>
                        </a:solidFill>
                        <a:effectLst/>
                        <a:latin typeface="Calibri" panose="020F0502020204030204" pitchFamily="34" charset="0"/>
                      </a:endParaRPr>
                    </a:p>
                  </a:txBody>
                  <a:tcPr marL="4763" marR="4763" marT="4763"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hMerge="1">
                  <a:txBody>
                    <a:bodyPr/>
                    <a:lstStyle/>
                    <a:p>
                      <a:pPr algn="ctr" fontAlgn="b"/>
                      <a:endParaRPr lang="el-GR" sz="2800" b="1" i="0" u="none" strike="noStrike" dirty="0">
                        <a:solidFill>
                          <a:srgbClr val="000000"/>
                        </a:solidFill>
                        <a:effectLst/>
                        <a:latin typeface="Calibri" panose="020F0502020204030204" pitchFamily="34" charset="0"/>
                      </a:endParaRPr>
                    </a:p>
                  </a:txBody>
                  <a:tcPr marL="4763" marR="4763" marT="4763"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hMerge="1">
                  <a:txBody>
                    <a:bodyPr/>
                    <a:lstStyle/>
                    <a:p>
                      <a:pPr algn="ctr" fontAlgn="b"/>
                      <a:endParaRPr lang="el-GR" sz="2800" b="1" i="0" u="none" strike="noStrike" dirty="0">
                        <a:solidFill>
                          <a:srgbClr val="000000"/>
                        </a:solidFill>
                        <a:effectLst/>
                        <a:latin typeface="Calibri" panose="020F0502020204030204" pitchFamily="34" charset="0"/>
                      </a:endParaRPr>
                    </a:p>
                  </a:txBody>
                  <a:tcPr marL="4763" marR="4763" marT="4763"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hMerge="1">
                  <a:txBody>
                    <a:bodyPr/>
                    <a:lstStyle/>
                    <a:p>
                      <a:pPr algn="ctr" fontAlgn="b"/>
                      <a:endParaRPr lang="el-GR" sz="2800" b="1" i="0" u="none" strike="noStrike" dirty="0">
                        <a:solidFill>
                          <a:srgbClr val="000000"/>
                        </a:solidFill>
                        <a:effectLst/>
                        <a:latin typeface="Calibri" panose="020F0502020204030204" pitchFamily="34" charset="0"/>
                      </a:endParaRPr>
                    </a:p>
                  </a:txBody>
                  <a:tcPr marL="4763" marR="4763" marT="4763"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386985116"/>
                  </a:ext>
                </a:extLst>
              </a:tr>
            </a:tbl>
          </a:graphicData>
        </a:graphic>
      </p:graphicFrame>
      <p:sp>
        <p:nvSpPr>
          <p:cNvPr id="2" name="Θέση αριθμού διαφάνειας 1">
            <a:extLst>
              <a:ext uri="{FF2B5EF4-FFF2-40B4-BE49-F238E27FC236}">
                <a16:creationId xmlns:a16="http://schemas.microsoft.com/office/drawing/2014/main" id="{D3FC2AE8-F854-4390-B319-41C0E022D20D}"/>
              </a:ext>
            </a:extLst>
          </p:cNvPr>
          <p:cNvSpPr>
            <a:spLocks noGrp="1"/>
          </p:cNvSpPr>
          <p:nvPr>
            <p:ph type="sldNum" sz="quarter" idx="7"/>
          </p:nvPr>
        </p:nvSpPr>
        <p:spPr/>
        <p:txBody>
          <a:bodyPr/>
          <a:lstStyle/>
          <a:p>
            <a:fld id="{B6F15528-21DE-4FAA-801E-634DDDAF4B2B}" type="slidenum">
              <a:rPr lang="el-GR" smtClean="0"/>
              <a:t>22</a:t>
            </a:fld>
            <a:endParaRPr lang="el-GR"/>
          </a:p>
        </p:txBody>
      </p:sp>
    </p:spTree>
    <p:extLst>
      <p:ext uri="{BB962C8B-B14F-4D97-AF65-F5344CB8AC3E}">
        <p14:creationId xmlns:p14="http://schemas.microsoft.com/office/powerpoint/2010/main" val="1926748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24DD21-08E1-316A-7700-4556F037893D}"/>
            </a:ext>
          </a:extLst>
        </p:cNvPr>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BD6DD76D-C3B9-A095-F713-4F0C9409DBC1}"/>
              </a:ext>
            </a:extLst>
          </p:cNvPr>
          <p:cNvGraphicFramePr>
            <a:graphicFrameLocks noGrp="1"/>
          </p:cNvGraphicFramePr>
          <p:nvPr>
            <p:extLst>
              <p:ext uri="{D42A27DB-BD31-4B8C-83A1-F6EECF244321}">
                <p14:modId xmlns:p14="http://schemas.microsoft.com/office/powerpoint/2010/main" val="1238541302"/>
              </p:ext>
            </p:extLst>
          </p:nvPr>
        </p:nvGraphicFramePr>
        <p:xfrm>
          <a:off x="894557" y="12700"/>
          <a:ext cx="17144999" cy="10071104"/>
        </p:xfrm>
        <a:graphic>
          <a:graphicData uri="http://schemas.openxmlformats.org/drawingml/2006/table">
            <a:tbl>
              <a:tblPr>
                <a:tableStyleId>{5C22544A-7EE6-4342-B048-85BDC9FD1C3A}</a:tableStyleId>
              </a:tblPr>
              <a:tblGrid>
                <a:gridCol w="2857500">
                  <a:extLst>
                    <a:ext uri="{9D8B030D-6E8A-4147-A177-3AD203B41FA5}">
                      <a16:colId xmlns:a16="http://schemas.microsoft.com/office/drawing/2014/main" val="1734176469"/>
                    </a:ext>
                  </a:extLst>
                </a:gridCol>
                <a:gridCol w="952499">
                  <a:extLst>
                    <a:ext uri="{9D8B030D-6E8A-4147-A177-3AD203B41FA5}">
                      <a16:colId xmlns:a16="http://schemas.microsoft.com/office/drawing/2014/main" val="2552197842"/>
                    </a:ext>
                  </a:extLst>
                </a:gridCol>
                <a:gridCol w="4762501">
                  <a:extLst>
                    <a:ext uri="{9D8B030D-6E8A-4147-A177-3AD203B41FA5}">
                      <a16:colId xmlns:a16="http://schemas.microsoft.com/office/drawing/2014/main" val="3801079791"/>
                    </a:ext>
                  </a:extLst>
                </a:gridCol>
                <a:gridCol w="8572499">
                  <a:extLst>
                    <a:ext uri="{9D8B030D-6E8A-4147-A177-3AD203B41FA5}">
                      <a16:colId xmlns:a16="http://schemas.microsoft.com/office/drawing/2014/main" val="2086754951"/>
                    </a:ext>
                  </a:extLst>
                </a:gridCol>
              </a:tblGrid>
              <a:tr h="539843">
                <a:tc gridSpan="4">
                  <a:txBody>
                    <a:bodyPr/>
                    <a:lstStyle/>
                    <a:p>
                      <a:pPr algn="ctr"/>
                      <a:r>
                        <a:rPr lang="el-GR" sz="2800" b="1" kern="1200" dirty="0">
                          <a:solidFill>
                            <a:schemeClr val="dk1"/>
                          </a:solidFill>
                          <a:effectLst/>
                          <a:latin typeface="+mn-lt"/>
                          <a:ea typeface="+mn-ea"/>
                          <a:cs typeface="+mn-cs"/>
                        </a:rPr>
                        <a:t>ΤΟΜΕΙΣ ΕΥΘΥΝΗΣ ΚΑΙ ΔΙΟΙΚΗΤΙΚΉ ΔΙΑΡΘΡΩΣΗ</a:t>
                      </a:r>
                      <a:endParaRPr lang="en-US" sz="2800" kern="1200" dirty="0">
                        <a:solidFill>
                          <a:schemeClr val="dk1"/>
                        </a:solidFill>
                        <a:effectLst/>
                        <a:latin typeface="+mn-lt"/>
                        <a:ea typeface="+mn-ea"/>
                        <a:cs typeface="+mn-cs"/>
                      </a:endParaRPr>
                    </a:p>
                  </a:txBody>
                  <a:tcPr marL="4763" marR="4763" marT="47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2"/>
                    </a:solidFill>
                  </a:tcPr>
                </a:tc>
                <a:tc hMerge="1">
                  <a:txBody>
                    <a:bodyPr/>
                    <a:lstStyle/>
                    <a:p>
                      <a:endParaRPr lang="en-US"/>
                    </a:p>
                  </a:txBody>
                  <a:tcPr>
                    <a:lnL w="12700" cap="flat" cmpd="sng" algn="ctr">
                      <a:solidFill>
                        <a:schemeClr val="bg1">
                          <a:lumMod val="65000"/>
                        </a:schemeClr>
                      </a:solidFill>
                      <a:prstDash val="solid"/>
                      <a:round/>
                      <a:headEnd type="none" w="med" len="med"/>
                      <a:tailEnd type="none" w="med" len="med"/>
                    </a:lnL>
                  </a:tcPr>
                </a:tc>
                <a:tc hMerge="1">
                  <a:txBody>
                    <a:bodyPr/>
                    <a:lstStyle/>
                    <a:p>
                      <a:endParaRPr lang="en-US"/>
                    </a:p>
                  </a:txBody>
                  <a:tcPr/>
                </a:tc>
                <a:tc hMerge="1">
                  <a:txBody>
                    <a:bodyPr/>
                    <a:lstStyle/>
                    <a:p>
                      <a:endParaRPr lang="en-US"/>
                    </a:p>
                  </a:txBody>
                  <a:tcPr>
                    <a:lnL w="12700" cap="flat" cmpd="sng" algn="ctr">
                      <a:solidFill>
                        <a:schemeClr val="bg1">
                          <a:lumMod val="65000"/>
                        </a:schemeClr>
                      </a:solidFill>
                      <a:prstDash val="solid"/>
                      <a:round/>
                      <a:headEnd type="none" w="med" len="med"/>
                      <a:tailEnd type="none" w="med" len="med"/>
                    </a:lnL>
                  </a:tcPr>
                </a:tc>
                <a:extLst>
                  <a:ext uri="{0D108BD9-81ED-4DB2-BD59-A6C34878D82A}">
                    <a16:rowId xmlns:a16="http://schemas.microsoft.com/office/drawing/2014/main" val="1661391081"/>
                  </a:ext>
                </a:extLst>
              </a:tr>
              <a:tr h="539843">
                <a:tc>
                  <a:txBody>
                    <a:bodyPr/>
                    <a:lstStyle/>
                    <a:p>
                      <a:pPr algn="ctr" fontAlgn="b"/>
                      <a:r>
                        <a:rPr lang="el-GR" sz="2400" b="1" i="0" u="none" strike="noStrike" dirty="0">
                          <a:solidFill>
                            <a:srgbClr val="000000"/>
                          </a:solidFill>
                          <a:effectLst/>
                          <a:latin typeface="Calibri" panose="020F0502020204030204" pitchFamily="34" charset="0"/>
                        </a:rPr>
                        <a:t>ΤΟΜΕΑΣ</a:t>
                      </a:r>
                    </a:p>
                  </a:txBody>
                  <a:tcPr marL="4763" marR="4763" marT="4763"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l-GR" sz="2400" b="1" i="0" u="none" strike="noStrike" dirty="0">
                          <a:solidFill>
                            <a:srgbClr val="000000"/>
                          </a:solidFill>
                          <a:effectLst/>
                          <a:latin typeface="Calibri" panose="020F0502020204030204" pitchFamily="34" charset="0"/>
                        </a:rPr>
                        <a:t>ΑΑ</a:t>
                      </a:r>
                    </a:p>
                  </a:txBody>
                  <a:tcPr marL="4763" marR="4763" marT="4763"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l-GR" sz="2800" b="1" kern="1200" dirty="0">
                          <a:solidFill>
                            <a:schemeClr val="dk1"/>
                          </a:solidFill>
                          <a:effectLst/>
                          <a:latin typeface="+mn-lt"/>
                          <a:ea typeface="+mn-ea"/>
                          <a:cs typeface="+mn-cs"/>
                        </a:rPr>
                        <a:t>ΙΔΙΟΤΗΤΑ</a:t>
                      </a:r>
                      <a:endParaRPr lang="el-GR" sz="2400" b="1" i="0" u="none" strike="noStrike" dirty="0">
                        <a:solidFill>
                          <a:srgbClr val="000000"/>
                        </a:solidFill>
                        <a:effectLst/>
                        <a:latin typeface="Calibri" panose="020F0502020204030204" pitchFamily="34" charset="0"/>
                      </a:endParaRPr>
                    </a:p>
                  </a:txBody>
                  <a:tcPr marL="4763" marR="4763" marT="4763"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l-GR" sz="2800" b="1" kern="1200" dirty="0">
                          <a:solidFill>
                            <a:schemeClr val="dk1"/>
                          </a:solidFill>
                          <a:effectLst/>
                          <a:latin typeface="+mn-lt"/>
                          <a:ea typeface="+mn-ea"/>
                          <a:cs typeface="+mn-cs"/>
                        </a:rPr>
                        <a:t>ΟΝΟΜΑΤΕΠΩΝΥΜΟ</a:t>
                      </a:r>
                      <a:r>
                        <a:rPr lang="en-US" sz="2400" u="none" strike="noStrike" dirty="0">
                          <a:effectLst/>
                        </a:rPr>
                        <a:t> </a:t>
                      </a:r>
                      <a:endParaRPr lang="el-GR" sz="2400" b="1" i="0" u="none" strike="noStrike" dirty="0">
                        <a:solidFill>
                          <a:srgbClr val="000000"/>
                        </a:solidFill>
                        <a:effectLst/>
                        <a:latin typeface="Calibri" panose="020F0502020204030204" pitchFamily="34" charset="0"/>
                      </a:endParaRPr>
                    </a:p>
                  </a:txBody>
                  <a:tcPr marL="4763" marR="4763" marT="4763"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604947502"/>
                  </a:ext>
                </a:extLst>
              </a:tr>
              <a:tr h="463574">
                <a:tc rowSpan="4">
                  <a:txBody>
                    <a:bodyPr/>
                    <a:lstStyle/>
                    <a:p>
                      <a:pPr algn="ctr"/>
                      <a:r>
                        <a:rPr lang="el-GR" sz="2000" b="1" kern="1200" dirty="0">
                          <a:solidFill>
                            <a:schemeClr val="dk1"/>
                          </a:solidFill>
                          <a:effectLst/>
                          <a:latin typeface="+mn-lt"/>
                          <a:ea typeface="+mn-ea"/>
                          <a:cs typeface="+mn-cs"/>
                        </a:rPr>
                        <a:t>ΠΡΟΩΘΗΣΗΣ ΗΛΕΙΑΚΩΝ ΠΡΟΪΟΝΤΩΝ</a:t>
                      </a:r>
                      <a:endParaRPr lang="en-US" sz="1400" kern="1200" dirty="0">
                        <a:solidFill>
                          <a:schemeClr val="dk1"/>
                        </a:solidFill>
                        <a:effectLst/>
                        <a:latin typeface="+mn-lt"/>
                        <a:ea typeface="+mn-ea"/>
                        <a:cs typeface="+mn-cs"/>
                      </a:endParaRPr>
                    </a:p>
                  </a:txBody>
                  <a:tcPr marL="4763" marR="4763" marT="47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l-GR" sz="2000" b="0" i="0" u="none" strike="noStrike" dirty="0">
                          <a:solidFill>
                            <a:srgbClr val="000000"/>
                          </a:solidFill>
                          <a:effectLst/>
                          <a:latin typeface="Calibri" panose="020F0502020204030204" pitchFamily="34" charset="0"/>
                        </a:rPr>
                        <a:t>1</a:t>
                      </a:r>
                    </a:p>
                  </a:txBody>
                  <a:tcPr marL="4763" marR="4763" marT="4763"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nSpc>
                          <a:spcPct val="107000"/>
                        </a:lnSpc>
                        <a:spcAft>
                          <a:spcPts val="800"/>
                        </a:spcAft>
                      </a:pPr>
                      <a:r>
                        <a:rPr lang="el-GR" sz="2000" dirty="0">
                          <a:effectLst/>
                          <a:latin typeface="Calibri" panose="020F0502020204030204" pitchFamily="34" charset="0"/>
                          <a:ea typeface="Calibri" panose="020F0502020204030204" pitchFamily="34" charset="0"/>
                          <a:cs typeface="Times New Roman" panose="02020603050405020304" pitchFamily="18" charset="0"/>
                        </a:rPr>
                        <a:t>ΠΡΟΕΔΡΟΣ</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l-GR" sz="2400" b="1" i="0" u="none" strike="noStrike" dirty="0">
                          <a:solidFill>
                            <a:srgbClr val="000000"/>
                          </a:solidFill>
                          <a:effectLst/>
                          <a:latin typeface="Calibri" panose="020F0502020204030204" pitchFamily="34" charset="0"/>
                        </a:rPr>
                        <a:t>ΜΥΛΩΝΑΣ ΠΑΝΤΕΛΗΣ</a:t>
                      </a:r>
                    </a:p>
                  </a:txBody>
                  <a:tcPr marL="4763" marR="4763" marT="4763"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604513595"/>
                  </a:ext>
                </a:extLst>
              </a:tr>
              <a:tr h="463574">
                <a:tc vMerge="1">
                  <a:txBody>
                    <a:bodyPr/>
                    <a:lstStyle/>
                    <a:p>
                      <a:pPr algn="ctr"/>
                      <a:endParaRPr lang="en-US" sz="1400" kern="1200" dirty="0">
                        <a:solidFill>
                          <a:schemeClr val="dk1"/>
                        </a:solidFill>
                        <a:effectLst/>
                        <a:latin typeface="+mn-lt"/>
                        <a:ea typeface="+mn-ea"/>
                        <a:cs typeface="+mn-cs"/>
                      </a:endParaRPr>
                    </a:p>
                  </a:txBody>
                  <a:tcPr marL="4763" marR="4763" marT="47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l-GR" sz="2000" b="0" i="0" u="none" strike="noStrike" dirty="0">
                          <a:solidFill>
                            <a:srgbClr val="000000"/>
                          </a:solidFill>
                          <a:effectLst/>
                          <a:latin typeface="Calibri" panose="020F0502020204030204" pitchFamily="34" charset="0"/>
                        </a:rPr>
                        <a:t>2</a:t>
                      </a:r>
                    </a:p>
                  </a:txBody>
                  <a:tcPr marL="4763" marR="4763" marT="4763"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nSpc>
                          <a:spcPct val="107000"/>
                        </a:lnSpc>
                        <a:spcAft>
                          <a:spcPts val="800"/>
                        </a:spcAft>
                      </a:pPr>
                      <a:r>
                        <a:rPr lang="el-GR" sz="2000" dirty="0">
                          <a:effectLst/>
                          <a:latin typeface="Calibri" panose="020F0502020204030204" pitchFamily="34" charset="0"/>
                          <a:ea typeface="Calibri" panose="020F0502020204030204" pitchFamily="34" charset="0"/>
                          <a:cs typeface="Times New Roman" panose="02020603050405020304" pitchFamily="18" charset="0"/>
                        </a:rPr>
                        <a:t>ΑΝΤΙΠΡΟΕΔΡΟΣ</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l-GR" sz="2400" b="1" i="0" u="none" strike="noStrike" dirty="0">
                          <a:solidFill>
                            <a:srgbClr val="000000"/>
                          </a:solidFill>
                          <a:effectLst/>
                          <a:latin typeface="Calibri" panose="020F0502020204030204" pitchFamily="34" charset="0"/>
                        </a:rPr>
                        <a:t>ΚΟΛΛΙΑΣ ΓΙΩΡΓΟΣ</a:t>
                      </a:r>
                    </a:p>
                  </a:txBody>
                  <a:tcPr marL="4763" marR="4763" marT="4763"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956269512"/>
                  </a:ext>
                </a:extLst>
              </a:tr>
              <a:tr h="463574">
                <a:tc vMerge="1">
                  <a:txBody>
                    <a:bodyPr/>
                    <a:lstStyle/>
                    <a:p>
                      <a:endParaRPr lang="el-GR"/>
                    </a:p>
                  </a:txBody>
                  <a:tcPr/>
                </a:tc>
                <a:tc>
                  <a:txBody>
                    <a:bodyPr/>
                    <a:lstStyle/>
                    <a:p>
                      <a:pPr algn="ctr" fontAlgn="b"/>
                      <a:r>
                        <a:rPr lang="el-GR" sz="2000" b="0" i="0" u="none" strike="noStrike" dirty="0">
                          <a:solidFill>
                            <a:srgbClr val="000000"/>
                          </a:solidFill>
                          <a:effectLst/>
                          <a:latin typeface="Calibri" panose="020F0502020204030204" pitchFamily="34" charset="0"/>
                        </a:rPr>
                        <a:t>3</a:t>
                      </a:r>
                    </a:p>
                  </a:txBody>
                  <a:tcPr marL="4763" marR="4763" marT="47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marR="0" lvl="0" indent="0" algn="l" defTabSz="1425732" rtl="0" eaLnBrk="1" fontAlgn="auto" latinLnBrk="0" hangingPunct="1">
                        <a:lnSpc>
                          <a:spcPct val="107000"/>
                        </a:lnSpc>
                        <a:spcBef>
                          <a:spcPts val="0"/>
                        </a:spcBef>
                        <a:spcAft>
                          <a:spcPts val="800"/>
                        </a:spcAft>
                        <a:buClrTx/>
                        <a:buSzTx/>
                        <a:buFontTx/>
                        <a:buNone/>
                        <a:tabLst/>
                        <a:defRPr/>
                      </a:pPr>
                      <a:r>
                        <a:rPr lang="el-GR" sz="2000" dirty="0">
                          <a:effectLst/>
                          <a:latin typeface="Calibri" panose="020F0502020204030204" pitchFamily="34" charset="0"/>
                          <a:ea typeface="Calibri" panose="020F0502020204030204" pitchFamily="34" charset="0"/>
                          <a:cs typeface="Times New Roman" panose="02020603050405020304" pitchFamily="18" charset="0"/>
                        </a:rPr>
                        <a:t>ΜΕΛΟΣ</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l-GR" sz="2400" b="1" i="0" u="none" strike="noStrike" dirty="0">
                          <a:solidFill>
                            <a:srgbClr val="000000"/>
                          </a:solidFill>
                          <a:effectLst/>
                          <a:latin typeface="Calibri" panose="020F0502020204030204" pitchFamily="34" charset="0"/>
                        </a:rPr>
                        <a:t>ΑΣΗΜΑΚΟΠΟΥΛΟΣ ΠΑΝΑΓΙΩΤΗΣ</a:t>
                      </a:r>
                    </a:p>
                  </a:txBody>
                  <a:tcPr marL="4763" marR="4763" marT="4763"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060328362"/>
                  </a:ext>
                </a:extLst>
              </a:tr>
              <a:tr h="463574">
                <a:tc vMerge="1">
                  <a:txBody>
                    <a:bodyPr/>
                    <a:lstStyle/>
                    <a:p>
                      <a:pPr algn="ctr"/>
                      <a:endParaRPr lang="en-US" sz="1400" kern="1200" dirty="0">
                        <a:solidFill>
                          <a:schemeClr val="dk1"/>
                        </a:solidFill>
                        <a:effectLst/>
                        <a:latin typeface="+mn-lt"/>
                        <a:ea typeface="+mn-ea"/>
                        <a:cs typeface="+mn-cs"/>
                      </a:endParaRPr>
                    </a:p>
                  </a:txBody>
                  <a:tcPr marL="4763" marR="4763" marT="47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l-GR" sz="2000" b="0" i="0" u="none" strike="noStrike" dirty="0">
                          <a:solidFill>
                            <a:srgbClr val="000000"/>
                          </a:solidFill>
                          <a:effectLst/>
                          <a:latin typeface="Calibri" panose="020F0502020204030204" pitchFamily="34" charset="0"/>
                        </a:rPr>
                        <a:t>4</a:t>
                      </a:r>
                    </a:p>
                  </a:txBody>
                  <a:tcPr marL="4763" marR="4763" marT="47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nSpc>
                          <a:spcPct val="107000"/>
                        </a:lnSpc>
                        <a:spcAft>
                          <a:spcPts val="800"/>
                        </a:spcAft>
                      </a:pPr>
                      <a:r>
                        <a:rPr lang="el-GR" sz="2000" dirty="0">
                          <a:effectLst/>
                          <a:latin typeface="Calibri" panose="020F0502020204030204" pitchFamily="34" charset="0"/>
                          <a:ea typeface="Calibri" panose="020F0502020204030204" pitchFamily="34" charset="0"/>
                          <a:cs typeface="Times New Roman" panose="02020603050405020304" pitchFamily="18" charset="0"/>
                        </a:rPr>
                        <a:t>ΜΕΛΟΣ</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l-GR" sz="2400" b="1" i="0" u="none" strike="noStrike" dirty="0">
                          <a:solidFill>
                            <a:srgbClr val="000000"/>
                          </a:solidFill>
                          <a:effectLst/>
                          <a:latin typeface="Calibri" panose="020F0502020204030204" pitchFamily="34" charset="0"/>
                        </a:rPr>
                        <a:t>ΠΕΤΡΟΠΟΥΛΟΣ ΚΩΣΤΑΣ</a:t>
                      </a:r>
                    </a:p>
                  </a:txBody>
                  <a:tcPr marL="4763" marR="4763" marT="4763"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758901930"/>
                  </a:ext>
                </a:extLst>
              </a:tr>
              <a:tr h="7137122">
                <a:tc gridSpan="4">
                  <a:txBody>
                    <a:bodyPr/>
                    <a:lstStyle/>
                    <a:p>
                      <a:endParaRPr lang="el-GR" sz="2200" b="1" kern="1200" dirty="0">
                        <a:solidFill>
                          <a:schemeClr val="dk1"/>
                        </a:solidFill>
                        <a:effectLst/>
                        <a:latin typeface="+mn-lt"/>
                        <a:ea typeface="+mn-ea"/>
                        <a:cs typeface="+mn-cs"/>
                      </a:endParaRPr>
                    </a:p>
                    <a:p>
                      <a:r>
                        <a:rPr lang="el-GR" sz="2200" b="1" kern="1200" dirty="0">
                          <a:solidFill>
                            <a:schemeClr val="dk1"/>
                          </a:solidFill>
                          <a:effectLst/>
                          <a:latin typeface="+mn-lt"/>
                          <a:ea typeface="+mn-ea"/>
                          <a:cs typeface="+mn-cs"/>
                        </a:rPr>
                        <a:t>Ρόλος και Αρμοδιότητες:</a:t>
                      </a:r>
                      <a:endParaRPr lang="en-US" sz="2200" kern="1200" dirty="0">
                        <a:solidFill>
                          <a:schemeClr val="dk1"/>
                        </a:solidFill>
                        <a:effectLst/>
                        <a:latin typeface="+mn-lt"/>
                        <a:ea typeface="+mn-ea"/>
                        <a:cs typeface="+mn-cs"/>
                      </a:endParaRPr>
                    </a:p>
                    <a:p>
                      <a:pPr marL="342900" lvl="0" indent="-342900">
                        <a:buFont typeface="Arial" panose="020B0604020202020204" pitchFamily="34" charset="0"/>
                        <a:buChar char="•"/>
                      </a:pPr>
                      <a:r>
                        <a:rPr lang="el-GR" sz="2200" kern="1200" dirty="0">
                          <a:solidFill>
                            <a:schemeClr val="dk1"/>
                          </a:solidFill>
                          <a:effectLst/>
                          <a:latin typeface="+mn-lt"/>
                          <a:ea typeface="+mn-ea"/>
                          <a:cs typeface="+mn-cs"/>
                        </a:rPr>
                        <a:t>Ανάδειξη και ενίσχυση της αξίας των τοπικών προϊόντων της Ηλείας.</a:t>
                      </a:r>
                      <a:endParaRPr lang="en-US" sz="2200" kern="1200" dirty="0">
                        <a:solidFill>
                          <a:schemeClr val="dk1"/>
                        </a:solidFill>
                        <a:effectLst/>
                        <a:latin typeface="+mn-lt"/>
                        <a:ea typeface="+mn-ea"/>
                        <a:cs typeface="+mn-cs"/>
                      </a:endParaRPr>
                    </a:p>
                    <a:p>
                      <a:pPr marL="342900" lvl="0" indent="-342900">
                        <a:buFont typeface="Arial" panose="020B0604020202020204" pitchFamily="34" charset="0"/>
                        <a:buChar char="•"/>
                      </a:pPr>
                      <a:r>
                        <a:rPr lang="el-GR" sz="2200" kern="1200" dirty="0">
                          <a:solidFill>
                            <a:schemeClr val="dk1"/>
                          </a:solidFill>
                          <a:effectLst/>
                          <a:latin typeface="+mn-lt"/>
                          <a:ea typeface="+mn-ea"/>
                          <a:cs typeface="+mn-cs"/>
                        </a:rPr>
                        <a:t>Δημιουργία ταυτότητας για τα </a:t>
                      </a:r>
                      <a:r>
                        <a:rPr lang="el-GR" sz="2200" kern="1200" dirty="0" err="1">
                          <a:solidFill>
                            <a:schemeClr val="dk1"/>
                          </a:solidFill>
                          <a:effectLst/>
                          <a:latin typeface="+mn-lt"/>
                          <a:ea typeface="+mn-ea"/>
                          <a:cs typeface="+mn-cs"/>
                        </a:rPr>
                        <a:t>ηλειακά</a:t>
                      </a:r>
                      <a:r>
                        <a:rPr lang="el-GR" sz="2200" kern="1200" dirty="0">
                          <a:solidFill>
                            <a:schemeClr val="dk1"/>
                          </a:solidFill>
                          <a:effectLst/>
                          <a:latin typeface="+mn-lt"/>
                          <a:ea typeface="+mn-ea"/>
                          <a:cs typeface="+mn-cs"/>
                        </a:rPr>
                        <a:t> προϊόντα με έμφαση στην ποιότητα, την προέλευση και την αυθεντικότητα.</a:t>
                      </a:r>
                      <a:endParaRPr lang="en-US" sz="2200" kern="1200" dirty="0">
                        <a:solidFill>
                          <a:schemeClr val="dk1"/>
                        </a:solidFill>
                        <a:effectLst/>
                        <a:latin typeface="+mn-lt"/>
                        <a:ea typeface="+mn-ea"/>
                        <a:cs typeface="+mn-cs"/>
                      </a:endParaRPr>
                    </a:p>
                    <a:p>
                      <a:pPr marL="342900" lvl="0" indent="-342900">
                        <a:buFont typeface="Arial" panose="020B0604020202020204" pitchFamily="34" charset="0"/>
                        <a:buChar char="•"/>
                      </a:pPr>
                      <a:r>
                        <a:rPr lang="el-GR" sz="2200" kern="1200" dirty="0">
                          <a:solidFill>
                            <a:schemeClr val="dk1"/>
                          </a:solidFill>
                          <a:effectLst/>
                          <a:latin typeface="+mn-lt"/>
                          <a:ea typeface="+mn-ea"/>
                          <a:cs typeface="+mn-cs"/>
                        </a:rPr>
                        <a:t>Σύνδεση παραγωγών με αγορές τόσο σε εθνικό όσο και σε διεθνές επίπεδο.</a:t>
                      </a:r>
                    </a:p>
                    <a:p>
                      <a:pPr lvl="0"/>
                      <a:endParaRPr lang="en-US" sz="2200" kern="1200" dirty="0">
                        <a:solidFill>
                          <a:schemeClr val="dk1"/>
                        </a:solidFill>
                        <a:effectLst/>
                        <a:latin typeface="+mn-lt"/>
                        <a:ea typeface="+mn-ea"/>
                        <a:cs typeface="+mn-cs"/>
                      </a:endParaRPr>
                    </a:p>
                    <a:p>
                      <a:r>
                        <a:rPr lang="el-GR" sz="2200" b="1" kern="1200" dirty="0">
                          <a:solidFill>
                            <a:schemeClr val="dk1"/>
                          </a:solidFill>
                          <a:effectLst/>
                          <a:latin typeface="+mn-lt"/>
                          <a:ea typeface="+mn-ea"/>
                          <a:cs typeface="+mn-cs"/>
                        </a:rPr>
                        <a:t>Ενέργειες -  Δράσεις:</a:t>
                      </a:r>
                      <a:endParaRPr lang="en-US" sz="2200" kern="1200" dirty="0">
                        <a:solidFill>
                          <a:schemeClr val="dk1"/>
                        </a:solidFill>
                        <a:effectLst/>
                        <a:latin typeface="+mn-lt"/>
                        <a:ea typeface="+mn-ea"/>
                        <a:cs typeface="+mn-cs"/>
                      </a:endParaRPr>
                    </a:p>
                    <a:p>
                      <a:pPr marL="342900" lvl="0" indent="-342900">
                        <a:buFont typeface="Arial" panose="020B0604020202020204" pitchFamily="34" charset="0"/>
                        <a:buChar char="•"/>
                      </a:pPr>
                      <a:r>
                        <a:rPr lang="el-GR" sz="2200" kern="1200" dirty="0">
                          <a:solidFill>
                            <a:schemeClr val="dk1"/>
                          </a:solidFill>
                          <a:effectLst/>
                          <a:latin typeface="+mn-lt"/>
                          <a:ea typeface="+mn-ea"/>
                          <a:cs typeface="+mn-cs"/>
                        </a:rPr>
                        <a:t>Δημιουργία ενός σήματος πιστοποίησης για τα </a:t>
                      </a:r>
                      <a:r>
                        <a:rPr lang="el-GR" sz="2200" kern="1200" dirty="0" err="1">
                          <a:solidFill>
                            <a:schemeClr val="dk1"/>
                          </a:solidFill>
                          <a:effectLst/>
                          <a:latin typeface="+mn-lt"/>
                          <a:ea typeface="+mn-ea"/>
                          <a:cs typeface="+mn-cs"/>
                        </a:rPr>
                        <a:t>ηλειακά</a:t>
                      </a:r>
                      <a:r>
                        <a:rPr lang="el-GR" sz="2200" kern="1200" dirty="0">
                          <a:solidFill>
                            <a:schemeClr val="dk1"/>
                          </a:solidFill>
                          <a:effectLst/>
                          <a:latin typeface="+mn-lt"/>
                          <a:ea typeface="+mn-ea"/>
                          <a:cs typeface="+mn-cs"/>
                        </a:rPr>
                        <a:t> προϊόντα (</a:t>
                      </a:r>
                      <a:r>
                        <a:rPr lang="el-GR" sz="2200" kern="1200" dirty="0" err="1">
                          <a:solidFill>
                            <a:schemeClr val="dk1"/>
                          </a:solidFill>
                          <a:effectLst/>
                          <a:latin typeface="+mn-lt"/>
                          <a:ea typeface="+mn-ea"/>
                          <a:cs typeface="+mn-cs"/>
                        </a:rPr>
                        <a:t>Made</a:t>
                      </a:r>
                      <a:r>
                        <a:rPr lang="el-GR" sz="2200" kern="1200" dirty="0">
                          <a:solidFill>
                            <a:schemeClr val="dk1"/>
                          </a:solidFill>
                          <a:effectLst/>
                          <a:latin typeface="+mn-lt"/>
                          <a:ea typeface="+mn-ea"/>
                          <a:cs typeface="+mn-cs"/>
                        </a:rPr>
                        <a:t> in </a:t>
                      </a:r>
                      <a:r>
                        <a:rPr lang="el-GR" sz="2200" kern="1200" dirty="0" err="1">
                          <a:solidFill>
                            <a:schemeClr val="dk1"/>
                          </a:solidFill>
                          <a:effectLst/>
                          <a:latin typeface="+mn-lt"/>
                          <a:ea typeface="+mn-ea"/>
                          <a:cs typeface="+mn-cs"/>
                        </a:rPr>
                        <a:t>Olympian</a:t>
                      </a:r>
                      <a:r>
                        <a:rPr lang="el-GR" sz="2200" kern="1200" dirty="0">
                          <a:solidFill>
                            <a:schemeClr val="dk1"/>
                          </a:solidFill>
                          <a:effectLst/>
                          <a:latin typeface="+mn-lt"/>
                          <a:ea typeface="+mn-ea"/>
                          <a:cs typeface="+mn-cs"/>
                        </a:rPr>
                        <a:t> Land).</a:t>
                      </a:r>
                      <a:endParaRPr lang="en-US" sz="2200" kern="1200" dirty="0">
                        <a:solidFill>
                          <a:schemeClr val="dk1"/>
                        </a:solidFill>
                        <a:effectLst/>
                        <a:latin typeface="+mn-lt"/>
                        <a:ea typeface="+mn-ea"/>
                        <a:cs typeface="+mn-cs"/>
                      </a:endParaRPr>
                    </a:p>
                    <a:p>
                      <a:pPr marL="342900" lvl="0" indent="-342900">
                        <a:buFont typeface="Arial" panose="020B0604020202020204" pitchFamily="34" charset="0"/>
                        <a:buChar char="•"/>
                      </a:pPr>
                      <a:r>
                        <a:rPr lang="el-GR" sz="2200" kern="1200" dirty="0">
                          <a:solidFill>
                            <a:schemeClr val="dk1"/>
                          </a:solidFill>
                          <a:effectLst/>
                          <a:latin typeface="+mn-lt"/>
                          <a:ea typeface="+mn-ea"/>
                          <a:cs typeface="+mn-cs"/>
                        </a:rPr>
                        <a:t>Οργάνωση ημερίδων γευσιγνωσίας και εκδηλώσεων παρουσίασης τοπικών προϊόντων.</a:t>
                      </a:r>
                      <a:endParaRPr lang="en-US" sz="2200" kern="1200" dirty="0">
                        <a:solidFill>
                          <a:schemeClr val="dk1"/>
                        </a:solidFill>
                        <a:effectLst/>
                        <a:latin typeface="+mn-lt"/>
                        <a:ea typeface="+mn-ea"/>
                        <a:cs typeface="+mn-cs"/>
                      </a:endParaRPr>
                    </a:p>
                    <a:p>
                      <a:pPr marL="342900" lvl="0" indent="-342900">
                        <a:buFont typeface="Arial" panose="020B0604020202020204" pitchFamily="34" charset="0"/>
                        <a:buChar char="•"/>
                      </a:pPr>
                      <a:r>
                        <a:rPr lang="el-GR" sz="2200" kern="1200" dirty="0">
                          <a:solidFill>
                            <a:schemeClr val="dk1"/>
                          </a:solidFill>
                          <a:effectLst/>
                          <a:latin typeface="+mn-lt"/>
                          <a:ea typeface="+mn-ea"/>
                          <a:cs typeface="+mn-cs"/>
                        </a:rPr>
                        <a:t>Συμμετοχή σε διεθνείς εκθέσεις τροφίμων και ποτών. </a:t>
                      </a:r>
                      <a:endParaRPr lang="en-US" sz="2200" kern="1200" dirty="0">
                        <a:solidFill>
                          <a:schemeClr val="dk1"/>
                        </a:solidFill>
                        <a:effectLst/>
                        <a:latin typeface="+mn-lt"/>
                        <a:ea typeface="+mn-ea"/>
                        <a:cs typeface="+mn-cs"/>
                      </a:endParaRPr>
                    </a:p>
                    <a:p>
                      <a:pPr marL="342900" lvl="0" indent="-342900">
                        <a:buFont typeface="Arial" panose="020B0604020202020204" pitchFamily="34" charset="0"/>
                        <a:buChar char="•"/>
                      </a:pPr>
                      <a:r>
                        <a:rPr lang="el-GR" sz="2200" kern="1200" dirty="0">
                          <a:solidFill>
                            <a:schemeClr val="dk1"/>
                          </a:solidFill>
                          <a:effectLst/>
                          <a:latin typeface="+mn-lt"/>
                          <a:ea typeface="+mn-ea"/>
                          <a:cs typeface="+mn-cs"/>
                        </a:rPr>
                        <a:t>Συνεργασία με τοπικούς παραγωγούς για την ενίσχυση της συσκευασίας και του </a:t>
                      </a:r>
                      <a:r>
                        <a:rPr lang="el-GR" sz="2200" kern="1200" dirty="0" err="1">
                          <a:solidFill>
                            <a:schemeClr val="dk1"/>
                          </a:solidFill>
                          <a:effectLst/>
                          <a:latin typeface="+mn-lt"/>
                          <a:ea typeface="+mn-ea"/>
                          <a:cs typeface="+mn-cs"/>
                        </a:rPr>
                        <a:t>branding</a:t>
                      </a:r>
                      <a:r>
                        <a:rPr lang="el-GR" sz="2200" kern="1200" dirty="0">
                          <a:solidFill>
                            <a:schemeClr val="dk1"/>
                          </a:solidFill>
                          <a:effectLst/>
                          <a:latin typeface="+mn-lt"/>
                          <a:ea typeface="+mn-ea"/>
                          <a:cs typeface="+mn-cs"/>
                        </a:rPr>
                        <a:t>.</a:t>
                      </a:r>
                    </a:p>
                    <a:p>
                      <a:pPr lvl="0"/>
                      <a:endParaRPr lang="en-US" sz="2200" kern="1200" dirty="0">
                        <a:solidFill>
                          <a:schemeClr val="dk1"/>
                        </a:solidFill>
                        <a:effectLst/>
                        <a:latin typeface="+mn-lt"/>
                        <a:ea typeface="+mn-ea"/>
                        <a:cs typeface="+mn-cs"/>
                      </a:endParaRPr>
                    </a:p>
                    <a:p>
                      <a:r>
                        <a:rPr lang="el-GR" sz="2200" b="1" kern="1200" dirty="0">
                          <a:solidFill>
                            <a:schemeClr val="dk1"/>
                          </a:solidFill>
                          <a:effectLst/>
                          <a:latin typeface="+mn-lt"/>
                          <a:ea typeface="+mn-ea"/>
                          <a:cs typeface="+mn-cs"/>
                        </a:rPr>
                        <a:t>Επιθυμητά Αποτελέσματα:</a:t>
                      </a:r>
                      <a:endParaRPr lang="en-US" sz="2200" kern="1200" dirty="0">
                        <a:solidFill>
                          <a:schemeClr val="dk1"/>
                        </a:solidFill>
                        <a:effectLst/>
                        <a:latin typeface="+mn-lt"/>
                        <a:ea typeface="+mn-ea"/>
                        <a:cs typeface="+mn-cs"/>
                      </a:endParaRPr>
                    </a:p>
                    <a:p>
                      <a:pPr marL="342900" lvl="0" indent="-342900">
                        <a:buFont typeface="Arial" panose="020B0604020202020204" pitchFamily="34" charset="0"/>
                        <a:buChar char="•"/>
                      </a:pPr>
                      <a:r>
                        <a:rPr lang="el-GR" sz="2200" kern="1200" dirty="0">
                          <a:solidFill>
                            <a:schemeClr val="dk1"/>
                          </a:solidFill>
                          <a:effectLst/>
                          <a:latin typeface="+mn-lt"/>
                          <a:ea typeface="+mn-ea"/>
                          <a:cs typeface="+mn-cs"/>
                        </a:rPr>
                        <a:t>Αύξηση της </a:t>
                      </a:r>
                      <a:r>
                        <a:rPr lang="el-GR" sz="2200" kern="1200" dirty="0" err="1">
                          <a:solidFill>
                            <a:schemeClr val="dk1"/>
                          </a:solidFill>
                          <a:effectLst/>
                          <a:latin typeface="+mn-lt"/>
                          <a:ea typeface="+mn-ea"/>
                          <a:cs typeface="+mn-cs"/>
                        </a:rPr>
                        <a:t>αναγνωρισιμότητας</a:t>
                      </a:r>
                      <a:r>
                        <a:rPr lang="el-GR" sz="2200" kern="1200" dirty="0">
                          <a:solidFill>
                            <a:schemeClr val="dk1"/>
                          </a:solidFill>
                          <a:effectLst/>
                          <a:latin typeface="+mn-lt"/>
                          <a:ea typeface="+mn-ea"/>
                          <a:cs typeface="+mn-cs"/>
                        </a:rPr>
                        <a:t> των τοπικών προϊόντων.</a:t>
                      </a:r>
                      <a:endParaRPr lang="en-US" sz="2200" kern="1200" dirty="0">
                        <a:solidFill>
                          <a:schemeClr val="dk1"/>
                        </a:solidFill>
                        <a:effectLst/>
                        <a:latin typeface="+mn-lt"/>
                        <a:ea typeface="+mn-ea"/>
                        <a:cs typeface="+mn-cs"/>
                      </a:endParaRPr>
                    </a:p>
                    <a:p>
                      <a:pPr marL="342900" lvl="0" indent="-342900">
                        <a:buFont typeface="Arial" panose="020B0604020202020204" pitchFamily="34" charset="0"/>
                        <a:buChar char="•"/>
                      </a:pPr>
                      <a:r>
                        <a:rPr lang="el-GR" sz="2200" kern="1200" dirty="0">
                          <a:solidFill>
                            <a:schemeClr val="dk1"/>
                          </a:solidFill>
                          <a:effectLst/>
                          <a:latin typeface="+mn-lt"/>
                          <a:ea typeface="+mn-ea"/>
                          <a:cs typeface="+mn-cs"/>
                        </a:rPr>
                        <a:t>Διείσδυση σε νέες αγορές και ενίσχυση εξαγωγών.</a:t>
                      </a:r>
                      <a:endParaRPr lang="en-US" sz="2200" kern="1200" dirty="0">
                        <a:solidFill>
                          <a:schemeClr val="dk1"/>
                        </a:solidFill>
                        <a:effectLst/>
                        <a:latin typeface="+mn-lt"/>
                        <a:ea typeface="+mn-ea"/>
                        <a:cs typeface="+mn-cs"/>
                      </a:endParaRPr>
                    </a:p>
                    <a:p>
                      <a:pPr marL="342900" lvl="0" indent="-342900">
                        <a:buFont typeface="Arial" panose="020B0604020202020204" pitchFamily="34" charset="0"/>
                        <a:buChar char="•"/>
                      </a:pPr>
                      <a:r>
                        <a:rPr lang="el-GR" sz="2200" kern="1200" dirty="0">
                          <a:solidFill>
                            <a:schemeClr val="dk1"/>
                          </a:solidFill>
                          <a:effectLst/>
                          <a:latin typeface="+mn-lt"/>
                          <a:ea typeface="+mn-ea"/>
                          <a:cs typeface="+mn-cs"/>
                        </a:rPr>
                        <a:t>Δημιουργία ταυτότητας για τα προϊόντα της Ηλείας που συνδέεται με την ποιότητα και τη βιωσιμότητα.</a:t>
                      </a:r>
                      <a:endParaRPr lang="en-US" sz="2200" kern="1200" dirty="0">
                        <a:solidFill>
                          <a:schemeClr val="dk1"/>
                        </a:solidFill>
                        <a:effectLst/>
                        <a:latin typeface="+mn-lt"/>
                        <a:ea typeface="+mn-ea"/>
                        <a:cs typeface="+mn-cs"/>
                      </a:endParaRPr>
                    </a:p>
                    <a:p>
                      <a:pPr algn="ctr" fontAlgn="b"/>
                      <a:endParaRPr lang="el-GR" sz="2200" b="1" i="0" u="none" strike="noStrike" dirty="0">
                        <a:solidFill>
                          <a:srgbClr val="000000"/>
                        </a:solidFill>
                        <a:effectLst/>
                        <a:latin typeface="Calibri" panose="020F0502020204030204" pitchFamily="34" charset="0"/>
                      </a:endParaRPr>
                    </a:p>
                  </a:txBody>
                  <a:tcPr marL="4763" marR="4763" marT="4763"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hMerge="1">
                  <a:txBody>
                    <a:bodyPr/>
                    <a:lstStyle/>
                    <a:p>
                      <a:pPr algn="ctr" fontAlgn="b"/>
                      <a:endParaRPr lang="el-GR" sz="2800" b="1" i="0" u="none" strike="noStrike" dirty="0">
                        <a:solidFill>
                          <a:srgbClr val="000000"/>
                        </a:solidFill>
                        <a:effectLst/>
                        <a:latin typeface="Calibri" panose="020F0502020204030204" pitchFamily="34" charset="0"/>
                      </a:endParaRPr>
                    </a:p>
                  </a:txBody>
                  <a:tcPr marL="4763" marR="4763" marT="4763"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hMerge="1">
                  <a:txBody>
                    <a:bodyPr/>
                    <a:lstStyle/>
                    <a:p>
                      <a:pPr algn="ctr" fontAlgn="b"/>
                      <a:endParaRPr lang="el-GR" sz="2800" b="1" i="0" u="none" strike="noStrike" dirty="0">
                        <a:solidFill>
                          <a:srgbClr val="000000"/>
                        </a:solidFill>
                        <a:effectLst/>
                        <a:latin typeface="Calibri" panose="020F0502020204030204" pitchFamily="34" charset="0"/>
                      </a:endParaRPr>
                    </a:p>
                  </a:txBody>
                  <a:tcPr marL="4763" marR="4763" marT="4763"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hMerge="1">
                  <a:txBody>
                    <a:bodyPr/>
                    <a:lstStyle/>
                    <a:p>
                      <a:pPr algn="ctr" fontAlgn="b"/>
                      <a:endParaRPr lang="el-GR" sz="2800" b="1" i="0" u="none" strike="noStrike" dirty="0">
                        <a:solidFill>
                          <a:srgbClr val="000000"/>
                        </a:solidFill>
                        <a:effectLst/>
                        <a:latin typeface="Calibri" panose="020F0502020204030204" pitchFamily="34" charset="0"/>
                      </a:endParaRPr>
                    </a:p>
                  </a:txBody>
                  <a:tcPr marL="4763" marR="4763" marT="4763"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386985116"/>
                  </a:ext>
                </a:extLst>
              </a:tr>
            </a:tbl>
          </a:graphicData>
        </a:graphic>
      </p:graphicFrame>
      <p:sp>
        <p:nvSpPr>
          <p:cNvPr id="2" name="Θέση αριθμού διαφάνειας 1">
            <a:extLst>
              <a:ext uri="{FF2B5EF4-FFF2-40B4-BE49-F238E27FC236}">
                <a16:creationId xmlns:a16="http://schemas.microsoft.com/office/drawing/2014/main" id="{665E0785-141A-4ED0-AFB7-139211D4AA0C}"/>
              </a:ext>
            </a:extLst>
          </p:cNvPr>
          <p:cNvSpPr>
            <a:spLocks noGrp="1"/>
          </p:cNvSpPr>
          <p:nvPr>
            <p:ph type="sldNum" sz="quarter" idx="7"/>
          </p:nvPr>
        </p:nvSpPr>
        <p:spPr/>
        <p:txBody>
          <a:bodyPr/>
          <a:lstStyle/>
          <a:p>
            <a:fld id="{B6F15528-21DE-4FAA-801E-634DDDAF4B2B}" type="slidenum">
              <a:rPr lang="el-GR" smtClean="0"/>
              <a:t>23</a:t>
            </a:fld>
            <a:endParaRPr lang="el-GR"/>
          </a:p>
        </p:txBody>
      </p:sp>
    </p:spTree>
    <p:extLst>
      <p:ext uri="{BB962C8B-B14F-4D97-AF65-F5344CB8AC3E}">
        <p14:creationId xmlns:p14="http://schemas.microsoft.com/office/powerpoint/2010/main" val="4210915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6F4456-C3C6-F8AD-F6FD-47AB7868D088}"/>
            </a:ext>
          </a:extLst>
        </p:cNvPr>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9977B704-D91C-8048-CC00-BE4E415DFBD7}"/>
              </a:ext>
            </a:extLst>
          </p:cNvPr>
          <p:cNvGraphicFramePr>
            <a:graphicFrameLocks noGrp="1"/>
          </p:cNvGraphicFramePr>
          <p:nvPr>
            <p:extLst>
              <p:ext uri="{D42A27DB-BD31-4B8C-83A1-F6EECF244321}">
                <p14:modId xmlns:p14="http://schemas.microsoft.com/office/powerpoint/2010/main" val="1856510241"/>
              </p:ext>
            </p:extLst>
          </p:nvPr>
        </p:nvGraphicFramePr>
        <p:xfrm>
          <a:off x="894557" y="76197"/>
          <a:ext cx="17144999" cy="8790627"/>
        </p:xfrm>
        <a:graphic>
          <a:graphicData uri="http://schemas.openxmlformats.org/drawingml/2006/table">
            <a:tbl>
              <a:tblPr>
                <a:tableStyleId>{5C22544A-7EE6-4342-B048-85BDC9FD1C3A}</a:tableStyleId>
              </a:tblPr>
              <a:tblGrid>
                <a:gridCol w="2857500">
                  <a:extLst>
                    <a:ext uri="{9D8B030D-6E8A-4147-A177-3AD203B41FA5}">
                      <a16:colId xmlns:a16="http://schemas.microsoft.com/office/drawing/2014/main" val="1734176469"/>
                    </a:ext>
                  </a:extLst>
                </a:gridCol>
                <a:gridCol w="952499">
                  <a:extLst>
                    <a:ext uri="{9D8B030D-6E8A-4147-A177-3AD203B41FA5}">
                      <a16:colId xmlns:a16="http://schemas.microsoft.com/office/drawing/2014/main" val="2552197842"/>
                    </a:ext>
                  </a:extLst>
                </a:gridCol>
                <a:gridCol w="4762501">
                  <a:extLst>
                    <a:ext uri="{9D8B030D-6E8A-4147-A177-3AD203B41FA5}">
                      <a16:colId xmlns:a16="http://schemas.microsoft.com/office/drawing/2014/main" val="3801079791"/>
                    </a:ext>
                  </a:extLst>
                </a:gridCol>
                <a:gridCol w="8572499">
                  <a:extLst>
                    <a:ext uri="{9D8B030D-6E8A-4147-A177-3AD203B41FA5}">
                      <a16:colId xmlns:a16="http://schemas.microsoft.com/office/drawing/2014/main" val="2086754951"/>
                    </a:ext>
                  </a:extLst>
                </a:gridCol>
              </a:tblGrid>
              <a:tr h="426751">
                <a:tc gridSpan="4">
                  <a:txBody>
                    <a:bodyPr/>
                    <a:lstStyle/>
                    <a:p>
                      <a:pPr algn="ctr"/>
                      <a:r>
                        <a:rPr lang="el-GR" sz="2800" b="1" kern="1200" dirty="0">
                          <a:solidFill>
                            <a:schemeClr val="dk1"/>
                          </a:solidFill>
                          <a:effectLst/>
                          <a:latin typeface="+mn-lt"/>
                          <a:ea typeface="+mn-ea"/>
                          <a:cs typeface="+mn-cs"/>
                        </a:rPr>
                        <a:t>ΤΟΜΕΙΣ ΕΥΘΥΝΗΣ ΚΑΙ ΔΙΟΙΚΗΤΙΚΉ ΔΙΑΡΘΡΩΣΗ</a:t>
                      </a:r>
                      <a:endParaRPr lang="en-US" sz="2800" kern="1200" dirty="0">
                        <a:solidFill>
                          <a:schemeClr val="dk1"/>
                        </a:solidFill>
                        <a:effectLst/>
                        <a:latin typeface="+mn-lt"/>
                        <a:ea typeface="+mn-ea"/>
                        <a:cs typeface="+mn-cs"/>
                      </a:endParaRPr>
                    </a:p>
                  </a:txBody>
                  <a:tcPr marL="4763" marR="4763" marT="47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2"/>
                    </a:solidFill>
                  </a:tcPr>
                </a:tc>
                <a:tc hMerge="1">
                  <a:txBody>
                    <a:bodyPr/>
                    <a:lstStyle/>
                    <a:p>
                      <a:endParaRPr lang="en-US"/>
                    </a:p>
                  </a:txBody>
                  <a:tcPr>
                    <a:lnL w="12700" cap="flat" cmpd="sng" algn="ctr">
                      <a:solidFill>
                        <a:schemeClr val="bg1">
                          <a:lumMod val="65000"/>
                        </a:schemeClr>
                      </a:solidFill>
                      <a:prstDash val="solid"/>
                      <a:round/>
                      <a:headEnd type="none" w="med" len="med"/>
                      <a:tailEnd type="none" w="med" len="med"/>
                    </a:lnL>
                  </a:tcPr>
                </a:tc>
                <a:tc hMerge="1">
                  <a:txBody>
                    <a:bodyPr/>
                    <a:lstStyle/>
                    <a:p>
                      <a:endParaRPr lang="en-US"/>
                    </a:p>
                  </a:txBody>
                  <a:tcPr/>
                </a:tc>
                <a:tc hMerge="1">
                  <a:txBody>
                    <a:bodyPr/>
                    <a:lstStyle/>
                    <a:p>
                      <a:endParaRPr lang="en-US"/>
                    </a:p>
                  </a:txBody>
                  <a:tcPr>
                    <a:lnL w="12700" cap="flat" cmpd="sng" algn="ctr">
                      <a:solidFill>
                        <a:schemeClr val="bg1">
                          <a:lumMod val="65000"/>
                        </a:schemeClr>
                      </a:solidFill>
                      <a:prstDash val="solid"/>
                      <a:round/>
                      <a:headEnd type="none" w="med" len="med"/>
                      <a:tailEnd type="none" w="med" len="med"/>
                    </a:lnL>
                  </a:tcPr>
                </a:tc>
                <a:extLst>
                  <a:ext uri="{0D108BD9-81ED-4DB2-BD59-A6C34878D82A}">
                    <a16:rowId xmlns:a16="http://schemas.microsoft.com/office/drawing/2014/main" val="1661391081"/>
                  </a:ext>
                </a:extLst>
              </a:tr>
              <a:tr h="359573">
                <a:tc>
                  <a:txBody>
                    <a:bodyPr/>
                    <a:lstStyle/>
                    <a:p>
                      <a:pPr algn="ctr" fontAlgn="b"/>
                      <a:r>
                        <a:rPr lang="el-GR" sz="2400" b="1" i="0" u="none" strike="noStrike" dirty="0">
                          <a:solidFill>
                            <a:srgbClr val="000000"/>
                          </a:solidFill>
                          <a:effectLst/>
                          <a:latin typeface="Calibri" panose="020F0502020204030204" pitchFamily="34" charset="0"/>
                        </a:rPr>
                        <a:t>ΤΟΜΕΑΣ</a:t>
                      </a:r>
                    </a:p>
                  </a:txBody>
                  <a:tcPr marL="4763" marR="4763" marT="4763"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l-GR" sz="2400" b="1" i="0" u="none" strike="noStrike" dirty="0">
                          <a:solidFill>
                            <a:srgbClr val="000000"/>
                          </a:solidFill>
                          <a:effectLst/>
                          <a:latin typeface="Calibri" panose="020F0502020204030204" pitchFamily="34" charset="0"/>
                        </a:rPr>
                        <a:t>ΑΑ</a:t>
                      </a:r>
                    </a:p>
                  </a:txBody>
                  <a:tcPr marL="4763" marR="4763" marT="4763"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l-GR" sz="2800" b="1" kern="1200" dirty="0">
                          <a:solidFill>
                            <a:schemeClr val="dk1"/>
                          </a:solidFill>
                          <a:effectLst/>
                          <a:latin typeface="+mn-lt"/>
                          <a:ea typeface="+mn-ea"/>
                          <a:cs typeface="+mn-cs"/>
                        </a:rPr>
                        <a:t>ΙΔΙΟΤΗΤΑ</a:t>
                      </a:r>
                      <a:endParaRPr lang="el-GR" sz="2400" b="1" i="0" u="none" strike="noStrike" dirty="0">
                        <a:solidFill>
                          <a:srgbClr val="000000"/>
                        </a:solidFill>
                        <a:effectLst/>
                        <a:latin typeface="Calibri" panose="020F0502020204030204" pitchFamily="34" charset="0"/>
                      </a:endParaRPr>
                    </a:p>
                  </a:txBody>
                  <a:tcPr marL="4763" marR="4763" marT="4763"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l-GR" sz="2800" b="1" kern="1200" dirty="0">
                          <a:solidFill>
                            <a:schemeClr val="dk1"/>
                          </a:solidFill>
                          <a:effectLst/>
                          <a:latin typeface="+mn-lt"/>
                          <a:ea typeface="+mn-ea"/>
                          <a:cs typeface="+mn-cs"/>
                        </a:rPr>
                        <a:t>ΟΝΟΜΑΤΕΠΩΝΥΜΟ</a:t>
                      </a:r>
                      <a:r>
                        <a:rPr lang="en-US" sz="2400" u="none" strike="noStrike" dirty="0">
                          <a:effectLst/>
                        </a:rPr>
                        <a:t> </a:t>
                      </a:r>
                      <a:endParaRPr lang="el-GR" sz="2400" b="1" i="0" u="none" strike="noStrike" dirty="0">
                        <a:solidFill>
                          <a:srgbClr val="000000"/>
                        </a:solidFill>
                        <a:effectLst/>
                        <a:latin typeface="Calibri" panose="020F0502020204030204" pitchFamily="34" charset="0"/>
                      </a:endParaRPr>
                    </a:p>
                  </a:txBody>
                  <a:tcPr marL="4763" marR="4763" marT="4763"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604947502"/>
                  </a:ext>
                </a:extLst>
              </a:tr>
              <a:tr h="358675">
                <a:tc rowSpan="6">
                  <a:txBody>
                    <a:bodyPr/>
                    <a:lstStyle/>
                    <a:p>
                      <a:pPr algn="ctr"/>
                      <a:r>
                        <a:rPr lang="el-GR" sz="2000" b="1" kern="1200" dirty="0">
                          <a:solidFill>
                            <a:schemeClr val="dk1"/>
                          </a:solidFill>
                          <a:effectLst/>
                          <a:latin typeface="+mn-lt"/>
                          <a:ea typeface="+mn-ea"/>
                          <a:cs typeface="+mn-cs"/>
                        </a:rPr>
                        <a:t>ΤΟΥΡΙΣΤΙΚΗΣ ΑΝΑΠΤΥΞΗΣ ΚΑΙ ΠΡΟΒΟΛΗΣ</a:t>
                      </a:r>
                      <a:endParaRPr lang="en-US" sz="2000" kern="1200" dirty="0">
                        <a:solidFill>
                          <a:schemeClr val="dk1"/>
                        </a:solidFill>
                        <a:effectLst/>
                        <a:latin typeface="+mn-lt"/>
                        <a:ea typeface="+mn-ea"/>
                        <a:cs typeface="+mn-cs"/>
                      </a:endParaRPr>
                    </a:p>
                  </a:txBody>
                  <a:tcPr marL="4763" marR="4763" marT="47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l-GR" sz="2000" b="0" i="0" u="none" strike="noStrike" dirty="0">
                          <a:solidFill>
                            <a:srgbClr val="000000"/>
                          </a:solidFill>
                          <a:effectLst/>
                          <a:latin typeface="Calibri" panose="020F0502020204030204" pitchFamily="34" charset="0"/>
                        </a:rPr>
                        <a:t>1</a:t>
                      </a:r>
                    </a:p>
                  </a:txBody>
                  <a:tcPr marL="4763" marR="4763" marT="4763"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nSpc>
                          <a:spcPct val="107000"/>
                        </a:lnSpc>
                        <a:spcAft>
                          <a:spcPts val="800"/>
                        </a:spcAft>
                      </a:pPr>
                      <a:r>
                        <a:rPr lang="el-GR" sz="2000" dirty="0">
                          <a:effectLst/>
                          <a:latin typeface="Calibri" panose="020F0502020204030204" pitchFamily="34" charset="0"/>
                          <a:ea typeface="Calibri" panose="020F0502020204030204" pitchFamily="34" charset="0"/>
                          <a:cs typeface="Times New Roman" panose="02020603050405020304" pitchFamily="18" charset="0"/>
                        </a:rPr>
                        <a:t>ΠΡΟΕΔΡΟΣ</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l-GR" sz="2400" b="1" i="0" u="none" strike="noStrike" dirty="0">
                          <a:solidFill>
                            <a:srgbClr val="000000"/>
                          </a:solidFill>
                          <a:effectLst/>
                          <a:latin typeface="Calibri" panose="020F0502020204030204" pitchFamily="34" charset="0"/>
                        </a:rPr>
                        <a:t>ΑΝΤΩΝΟΠΟΥΛΟΣ ΓΙΑΝΝΗΣ</a:t>
                      </a:r>
                    </a:p>
                  </a:txBody>
                  <a:tcPr marL="4763" marR="4763" marT="4763"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604513595"/>
                  </a:ext>
                </a:extLst>
              </a:tr>
              <a:tr h="358675">
                <a:tc vMerge="1">
                  <a:txBody>
                    <a:bodyPr/>
                    <a:lstStyle/>
                    <a:p>
                      <a:pPr algn="ctr"/>
                      <a:endParaRPr lang="en-US" sz="1400" kern="1200" dirty="0">
                        <a:solidFill>
                          <a:schemeClr val="dk1"/>
                        </a:solidFill>
                        <a:effectLst/>
                        <a:latin typeface="+mn-lt"/>
                        <a:ea typeface="+mn-ea"/>
                        <a:cs typeface="+mn-cs"/>
                      </a:endParaRPr>
                    </a:p>
                  </a:txBody>
                  <a:tcPr marL="4763" marR="4763" marT="47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l-GR" sz="2000" b="0" i="0" u="none" strike="noStrike" dirty="0">
                          <a:solidFill>
                            <a:srgbClr val="000000"/>
                          </a:solidFill>
                          <a:effectLst/>
                          <a:latin typeface="Calibri" panose="020F0502020204030204" pitchFamily="34" charset="0"/>
                        </a:rPr>
                        <a:t>2</a:t>
                      </a:r>
                    </a:p>
                  </a:txBody>
                  <a:tcPr marL="4763" marR="4763" marT="4763"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nSpc>
                          <a:spcPct val="107000"/>
                        </a:lnSpc>
                        <a:spcAft>
                          <a:spcPts val="800"/>
                        </a:spcAft>
                      </a:pPr>
                      <a:r>
                        <a:rPr lang="el-GR" sz="2000" dirty="0">
                          <a:effectLst/>
                          <a:latin typeface="Calibri" panose="020F0502020204030204" pitchFamily="34" charset="0"/>
                          <a:ea typeface="Calibri" panose="020F0502020204030204" pitchFamily="34" charset="0"/>
                          <a:cs typeface="Times New Roman" panose="02020603050405020304" pitchFamily="18" charset="0"/>
                        </a:rPr>
                        <a:t>Α΄ ΑΝΤΙΠΡΟΕΔΡΟΣ</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l-GR" sz="2400" b="1" i="0" u="none" strike="noStrike" dirty="0">
                          <a:solidFill>
                            <a:srgbClr val="000000"/>
                          </a:solidFill>
                          <a:effectLst/>
                          <a:latin typeface="Calibri" panose="020F0502020204030204" pitchFamily="34" charset="0"/>
                        </a:rPr>
                        <a:t>ΜΠΡΑΤΗ ΔΗΜΗΤΡΑ</a:t>
                      </a:r>
                    </a:p>
                  </a:txBody>
                  <a:tcPr marL="4763" marR="4763" marT="4763"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956269512"/>
                  </a:ext>
                </a:extLst>
              </a:tr>
              <a:tr h="358675">
                <a:tc vMerge="1">
                  <a:txBody>
                    <a:bodyPr/>
                    <a:lstStyle/>
                    <a:p>
                      <a:endParaRPr lang="el-GR"/>
                    </a:p>
                  </a:txBody>
                  <a:tcPr/>
                </a:tc>
                <a:tc>
                  <a:txBody>
                    <a:bodyPr/>
                    <a:lstStyle/>
                    <a:p>
                      <a:pPr algn="ctr" fontAlgn="b"/>
                      <a:r>
                        <a:rPr lang="el-GR" sz="2000" b="0" i="0" u="none" strike="noStrike" dirty="0">
                          <a:solidFill>
                            <a:srgbClr val="000000"/>
                          </a:solidFill>
                          <a:effectLst/>
                          <a:latin typeface="Calibri" panose="020F0502020204030204" pitchFamily="34" charset="0"/>
                        </a:rPr>
                        <a:t>3</a:t>
                      </a:r>
                    </a:p>
                  </a:txBody>
                  <a:tcPr marL="4763" marR="4763" marT="4763"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marR="0" lvl="0" indent="0" algn="l" defTabSz="1425732" rtl="0" eaLnBrk="1" fontAlgn="auto" latinLnBrk="0" hangingPunct="1">
                        <a:lnSpc>
                          <a:spcPct val="107000"/>
                        </a:lnSpc>
                        <a:spcBef>
                          <a:spcPts val="0"/>
                        </a:spcBef>
                        <a:spcAft>
                          <a:spcPts val="800"/>
                        </a:spcAft>
                        <a:buClrTx/>
                        <a:buSzTx/>
                        <a:buFontTx/>
                        <a:buNone/>
                        <a:tabLst/>
                        <a:defRPr/>
                      </a:pPr>
                      <a:r>
                        <a:rPr lang="el-GR" sz="2000" dirty="0">
                          <a:effectLst/>
                          <a:latin typeface="Calibri" panose="020F0502020204030204" pitchFamily="34" charset="0"/>
                          <a:ea typeface="Calibri" panose="020F0502020204030204" pitchFamily="34" charset="0"/>
                          <a:cs typeface="Times New Roman" panose="02020603050405020304" pitchFamily="18" charset="0"/>
                        </a:rPr>
                        <a:t>Β΄ ΑΝΤΙΠΡΟΕΔΡΟΣ</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l-GR" sz="2400" b="1" i="0" u="none" strike="noStrike" dirty="0">
                          <a:solidFill>
                            <a:srgbClr val="000000"/>
                          </a:solidFill>
                          <a:effectLst/>
                          <a:latin typeface="Calibri" panose="020F0502020204030204" pitchFamily="34" charset="0"/>
                        </a:rPr>
                        <a:t>ΣΠΗΛΙΟΠΟΥΛΟΣ ΧΑΡΗΣ</a:t>
                      </a:r>
                    </a:p>
                  </a:txBody>
                  <a:tcPr marL="4763" marR="4763" marT="4763"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979223600"/>
                  </a:ext>
                </a:extLst>
              </a:tr>
              <a:tr h="358675">
                <a:tc vMerge="1">
                  <a:txBody>
                    <a:bodyPr/>
                    <a:lstStyle/>
                    <a:p>
                      <a:endParaRPr lang="el-GR"/>
                    </a:p>
                  </a:txBody>
                  <a:tcPr/>
                </a:tc>
                <a:tc>
                  <a:txBody>
                    <a:bodyPr/>
                    <a:lstStyle/>
                    <a:p>
                      <a:pPr algn="ctr" fontAlgn="b"/>
                      <a:r>
                        <a:rPr lang="el-GR" sz="2000" b="0" i="0" u="none" strike="noStrike" dirty="0">
                          <a:solidFill>
                            <a:srgbClr val="000000"/>
                          </a:solidFill>
                          <a:effectLst/>
                          <a:latin typeface="Calibri" panose="020F0502020204030204" pitchFamily="34" charset="0"/>
                        </a:rPr>
                        <a:t>4</a:t>
                      </a:r>
                    </a:p>
                  </a:txBody>
                  <a:tcPr marL="4763" marR="4763" marT="4763"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marR="0" lvl="0" indent="0" algn="l" defTabSz="1425732" rtl="0" eaLnBrk="1" fontAlgn="auto" latinLnBrk="0" hangingPunct="1">
                        <a:lnSpc>
                          <a:spcPct val="107000"/>
                        </a:lnSpc>
                        <a:spcBef>
                          <a:spcPts val="0"/>
                        </a:spcBef>
                        <a:spcAft>
                          <a:spcPts val="800"/>
                        </a:spcAft>
                        <a:buClrTx/>
                        <a:buSzTx/>
                        <a:buFontTx/>
                        <a:buNone/>
                        <a:tabLst/>
                        <a:defRPr/>
                      </a:pPr>
                      <a:r>
                        <a:rPr lang="el-GR" sz="2000" dirty="0">
                          <a:effectLst/>
                          <a:latin typeface="Calibri" panose="020F0502020204030204" pitchFamily="34" charset="0"/>
                          <a:ea typeface="Calibri" panose="020F0502020204030204" pitchFamily="34" charset="0"/>
                          <a:cs typeface="Times New Roman" panose="02020603050405020304" pitchFamily="18" charset="0"/>
                        </a:rPr>
                        <a:t>ΜΕΛΟΣ</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l-GR" sz="2400" b="1" i="0" u="none" strike="noStrike" dirty="0">
                          <a:solidFill>
                            <a:srgbClr val="000000"/>
                          </a:solidFill>
                          <a:effectLst/>
                          <a:latin typeface="Calibri" panose="020F0502020204030204" pitchFamily="34" charset="0"/>
                        </a:rPr>
                        <a:t>ΚΑΡΥΩΤΗΣ ΝΙΚΟΛΑΟΣ</a:t>
                      </a:r>
                    </a:p>
                  </a:txBody>
                  <a:tcPr marL="4763" marR="4763" marT="4763"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340448455"/>
                  </a:ext>
                </a:extLst>
              </a:tr>
              <a:tr h="358675">
                <a:tc vMerge="1">
                  <a:txBody>
                    <a:bodyPr/>
                    <a:lstStyle/>
                    <a:p>
                      <a:endParaRPr lang="el-GR"/>
                    </a:p>
                  </a:txBody>
                  <a:tcPr/>
                </a:tc>
                <a:tc>
                  <a:txBody>
                    <a:bodyPr/>
                    <a:lstStyle/>
                    <a:p>
                      <a:pPr algn="ctr" fontAlgn="b"/>
                      <a:r>
                        <a:rPr lang="el-GR" sz="2000" b="0" i="0" u="none" strike="noStrike" dirty="0">
                          <a:solidFill>
                            <a:srgbClr val="000000"/>
                          </a:solidFill>
                          <a:effectLst/>
                          <a:latin typeface="Calibri" panose="020F0502020204030204" pitchFamily="34" charset="0"/>
                        </a:rPr>
                        <a:t>5</a:t>
                      </a:r>
                    </a:p>
                  </a:txBody>
                  <a:tcPr marL="4763" marR="4763" marT="4763"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marR="0" lvl="0" indent="0" algn="l" defTabSz="1425732" rtl="0" eaLnBrk="1" fontAlgn="auto" latinLnBrk="0" hangingPunct="1">
                        <a:lnSpc>
                          <a:spcPct val="107000"/>
                        </a:lnSpc>
                        <a:spcBef>
                          <a:spcPts val="0"/>
                        </a:spcBef>
                        <a:spcAft>
                          <a:spcPts val="800"/>
                        </a:spcAft>
                        <a:buClrTx/>
                        <a:buSzTx/>
                        <a:buFontTx/>
                        <a:buNone/>
                        <a:tabLst/>
                        <a:defRPr/>
                      </a:pPr>
                      <a:r>
                        <a:rPr lang="el-GR" sz="2000" dirty="0">
                          <a:effectLst/>
                          <a:latin typeface="Calibri" panose="020F0502020204030204" pitchFamily="34" charset="0"/>
                          <a:ea typeface="Calibri" panose="020F0502020204030204" pitchFamily="34" charset="0"/>
                          <a:cs typeface="Times New Roman" panose="02020603050405020304" pitchFamily="18" charset="0"/>
                        </a:rPr>
                        <a:t>ΜΕΛΟΣ</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l-GR" sz="2400" b="1" i="0" u="none" strike="noStrike" dirty="0">
                          <a:solidFill>
                            <a:srgbClr val="000000"/>
                          </a:solidFill>
                          <a:effectLst/>
                          <a:latin typeface="Calibri" panose="020F0502020204030204" pitchFamily="34" charset="0"/>
                        </a:rPr>
                        <a:t>ΑΘΑΝΑΣΟΠΟΥΛΟΣ ΠΑΝΤΕΛΗΣ</a:t>
                      </a:r>
                    </a:p>
                  </a:txBody>
                  <a:tcPr marL="4763" marR="4763" marT="4763"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964139563"/>
                  </a:ext>
                </a:extLst>
              </a:tr>
              <a:tr h="358675">
                <a:tc vMerge="1">
                  <a:txBody>
                    <a:bodyPr/>
                    <a:lstStyle/>
                    <a:p>
                      <a:pPr algn="ctr"/>
                      <a:endParaRPr lang="en-US" sz="1400" kern="1200" dirty="0">
                        <a:solidFill>
                          <a:schemeClr val="dk1"/>
                        </a:solidFill>
                        <a:effectLst/>
                        <a:latin typeface="+mn-lt"/>
                        <a:ea typeface="+mn-ea"/>
                        <a:cs typeface="+mn-cs"/>
                      </a:endParaRPr>
                    </a:p>
                  </a:txBody>
                  <a:tcPr marL="4763" marR="4763" marT="47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l-GR" sz="2000" b="0" i="0" u="none" strike="noStrike" dirty="0">
                          <a:solidFill>
                            <a:srgbClr val="000000"/>
                          </a:solidFill>
                          <a:effectLst/>
                          <a:latin typeface="Calibri" panose="020F0502020204030204" pitchFamily="34" charset="0"/>
                        </a:rPr>
                        <a:t>6</a:t>
                      </a:r>
                    </a:p>
                  </a:txBody>
                  <a:tcPr marL="4763" marR="4763" marT="47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nSpc>
                          <a:spcPct val="107000"/>
                        </a:lnSpc>
                        <a:spcAft>
                          <a:spcPts val="800"/>
                        </a:spcAft>
                      </a:pPr>
                      <a:r>
                        <a:rPr lang="el-GR" sz="2000" dirty="0">
                          <a:effectLst/>
                          <a:latin typeface="Calibri" panose="020F0502020204030204" pitchFamily="34" charset="0"/>
                          <a:ea typeface="Calibri" panose="020F0502020204030204" pitchFamily="34" charset="0"/>
                          <a:cs typeface="Times New Roman" panose="02020603050405020304" pitchFamily="18" charset="0"/>
                        </a:rPr>
                        <a:t>ΜΕΛΟΣ</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l-GR" sz="2400" b="1" i="0" u="none" strike="noStrike" dirty="0">
                          <a:solidFill>
                            <a:srgbClr val="000000"/>
                          </a:solidFill>
                          <a:effectLst/>
                          <a:latin typeface="Calibri" panose="020F0502020204030204" pitchFamily="34" charset="0"/>
                        </a:rPr>
                        <a:t>ΜΑΜΟΥΣΗΣ ΧΑΡΗΣ</a:t>
                      </a:r>
                    </a:p>
                  </a:txBody>
                  <a:tcPr marL="4763" marR="4763" marT="4763"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758901930"/>
                  </a:ext>
                </a:extLst>
              </a:tr>
              <a:tr h="169188">
                <a:tc gridSpan="4">
                  <a:txBody>
                    <a:bodyPr/>
                    <a:lstStyle/>
                    <a:p>
                      <a:endParaRPr lang="el-GR" sz="2200" b="1" kern="1200" dirty="0">
                        <a:solidFill>
                          <a:schemeClr val="dk1"/>
                        </a:solidFill>
                        <a:effectLst/>
                        <a:latin typeface="+mn-lt"/>
                        <a:ea typeface="+mn-ea"/>
                        <a:cs typeface="+mn-cs"/>
                      </a:endParaRPr>
                    </a:p>
                    <a:p>
                      <a:r>
                        <a:rPr lang="el-GR" sz="2200" b="1" kern="1200" dirty="0">
                          <a:solidFill>
                            <a:schemeClr val="dk1"/>
                          </a:solidFill>
                          <a:effectLst/>
                          <a:latin typeface="+mn-lt"/>
                          <a:ea typeface="+mn-ea"/>
                          <a:cs typeface="+mn-cs"/>
                        </a:rPr>
                        <a:t>Ρόλος και Αρμοδιότητες:</a:t>
                      </a:r>
                      <a:endParaRPr lang="en-US" sz="2200" kern="1200" dirty="0">
                        <a:solidFill>
                          <a:schemeClr val="dk1"/>
                        </a:solidFill>
                        <a:effectLst/>
                        <a:latin typeface="+mn-lt"/>
                        <a:ea typeface="+mn-ea"/>
                        <a:cs typeface="+mn-cs"/>
                      </a:endParaRPr>
                    </a:p>
                    <a:p>
                      <a:pPr marL="342900" lvl="0" indent="-342900">
                        <a:buFont typeface="Arial" panose="020B0604020202020204" pitchFamily="34" charset="0"/>
                        <a:buChar char="•"/>
                      </a:pPr>
                      <a:r>
                        <a:rPr lang="el-GR" sz="2200" kern="1200" dirty="0">
                          <a:solidFill>
                            <a:schemeClr val="dk1"/>
                          </a:solidFill>
                          <a:effectLst/>
                          <a:latin typeface="+mn-lt"/>
                          <a:ea typeface="+mn-ea"/>
                          <a:cs typeface="+mn-cs"/>
                        </a:rPr>
                        <a:t>Ανάδειξη της Ηλείας ως τουριστικού προορισμού υψηλής ποιότητας.</a:t>
                      </a:r>
                      <a:endParaRPr lang="en-US" sz="2200" kern="1200" dirty="0">
                        <a:solidFill>
                          <a:schemeClr val="dk1"/>
                        </a:solidFill>
                        <a:effectLst/>
                        <a:latin typeface="+mn-lt"/>
                        <a:ea typeface="+mn-ea"/>
                        <a:cs typeface="+mn-cs"/>
                      </a:endParaRPr>
                    </a:p>
                    <a:p>
                      <a:pPr marL="342900" lvl="0" indent="-342900">
                        <a:buFont typeface="Arial" panose="020B0604020202020204" pitchFamily="34" charset="0"/>
                        <a:buChar char="•"/>
                      </a:pPr>
                      <a:r>
                        <a:rPr lang="el-GR" sz="2200" kern="1200" dirty="0">
                          <a:solidFill>
                            <a:schemeClr val="dk1"/>
                          </a:solidFill>
                          <a:effectLst/>
                          <a:latin typeface="+mn-lt"/>
                          <a:ea typeface="+mn-ea"/>
                          <a:cs typeface="+mn-cs"/>
                        </a:rPr>
                        <a:t>Ενίσχυση του θεματικού τουρισμού, όπως ο πολιτιστικός, ο γαστρονομικός, ο θρησκευτικός και ο φυσιολατρικός.</a:t>
                      </a:r>
                      <a:endParaRPr lang="en-US" sz="2200" kern="1200" dirty="0">
                        <a:solidFill>
                          <a:schemeClr val="dk1"/>
                        </a:solidFill>
                        <a:effectLst/>
                        <a:latin typeface="+mn-lt"/>
                        <a:ea typeface="+mn-ea"/>
                        <a:cs typeface="+mn-cs"/>
                      </a:endParaRPr>
                    </a:p>
                    <a:p>
                      <a:pPr marL="342900" lvl="0" indent="-342900">
                        <a:buFont typeface="Arial" panose="020B0604020202020204" pitchFamily="34" charset="0"/>
                        <a:buChar char="•"/>
                      </a:pPr>
                      <a:r>
                        <a:rPr lang="el-GR" sz="2200" kern="1200" dirty="0">
                          <a:solidFill>
                            <a:schemeClr val="dk1"/>
                          </a:solidFill>
                          <a:effectLst/>
                          <a:latin typeface="+mn-lt"/>
                          <a:ea typeface="+mn-ea"/>
                          <a:cs typeface="+mn-cs"/>
                        </a:rPr>
                        <a:t>Σχεδιασμός στρατηγικών προώθησης για την ενίσχυση της </a:t>
                      </a:r>
                      <a:r>
                        <a:rPr lang="el-GR" sz="2200" kern="1200" dirty="0" err="1">
                          <a:solidFill>
                            <a:schemeClr val="dk1"/>
                          </a:solidFill>
                          <a:effectLst/>
                          <a:latin typeface="+mn-lt"/>
                          <a:ea typeface="+mn-ea"/>
                          <a:cs typeface="+mn-cs"/>
                        </a:rPr>
                        <a:t>επισκεψιμότητας</a:t>
                      </a:r>
                      <a:r>
                        <a:rPr lang="el-GR" sz="2200" kern="1200" dirty="0">
                          <a:solidFill>
                            <a:schemeClr val="dk1"/>
                          </a:solidFill>
                          <a:effectLst/>
                          <a:latin typeface="+mn-lt"/>
                          <a:ea typeface="+mn-ea"/>
                          <a:cs typeface="+mn-cs"/>
                        </a:rPr>
                        <a:t>.</a:t>
                      </a:r>
                    </a:p>
                    <a:p>
                      <a:pPr lvl="0"/>
                      <a:endParaRPr lang="en-US" sz="2200" kern="1200" dirty="0">
                        <a:solidFill>
                          <a:schemeClr val="dk1"/>
                        </a:solidFill>
                        <a:effectLst/>
                        <a:latin typeface="+mn-lt"/>
                        <a:ea typeface="+mn-ea"/>
                        <a:cs typeface="+mn-cs"/>
                      </a:endParaRPr>
                    </a:p>
                    <a:p>
                      <a:r>
                        <a:rPr lang="el-GR" sz="2200" b="1" kern="1200" dirty="0">
                          <a:solidFill>
                            <a:schemeClr val="dk1"/>
                          </a:solidFill>
                          <a:effectLst/>
                          <a:latin typeface="+mn-lt"/>
                          <a:ea typeface="+mn-ea"/>
                          <a:cs typeface="+mn-cs"/>
                        </a:rPr>
                        <a:t>Ενέργειες -  Δράσεις:</a:t>
                      </a:r>
                      <a:endParaRPr lang="en-US" sz="2200" kern="1200" dirty="0">
                        <a:solidFill>
                          <a:schemeClr val="dk1"/>
                        </a:solidFill>
                        <a:effectLst/>
                        <a:latin typeface="+mn-lt"/>
                        <a:ea typeface="+mn-ea"/>
                        <a:cs typeface="+mn-cs"/>
                      </a:endParaRPr>
                    </a:p>
                    <a:p>
                      <a:pPr marL="342900" lvl="0" indent="-342900">
                        <a:buFont typeface="Arial" panose="020B0604020202020204" pitchFamily="34" charset="0"/>
                        <a:buChar char="•"/>
                      </a:pPr>
                      <a:r>
                        <a:rPr lang="el-GR" sz="2200" kern="1200" dirty="0">
                          <a:solidFill>
                            <a:schemeClr val="dk1"/>
                          </a:solidFill>
                          <a:effectLst/>
                          <a:latin typeface="+mn-lt"/>
                          <a:ea typeface="+mn-ea"/>
                          <a:cs typeface="+mn-cs"/>
                        </a:rPr>
                        <a:t>Δημιουργία τουριστικού </a:t>
                      </a:r>
                      <a:r>
                        <a:rPr lang="el-GR" sz="2200" kern="1200" dirty="0" err="1">
                          <a:solidFill>
                            <a:schemeClr val="dk1"/>
                          </a:solidFill>
                          <a:effectLst/>
                          <a:latin typeface="+mn-lt"/>
                          <a:ea typeface="+mn-ea"/>
                          <a:cs typeface="+mn-cs"/>
                        </a:rPr>
                        <a:t>portal</a:t>
                      </a:r>
                      <a:r>
                        <a:rPr lang="el-GR" sz="2200" kern="1200" dirty="0">
                          <a:solidFill>
                            <a:schemeClr val="dk1"/>
                          </a:solidFill>
                          <a:effectLst/>
                          <a:latin typeface="+mn-lt"/>
                          <a:ea typeface="+mn-ea"/>
                          <a:cs typeface="+mn-cs"/>
                        </a:rPr>
                        <a:t> που θα προβάλλει τα αξιοθέατα και τις εμπειρίες της περιοχής.</a:t>
                      </a:r>
                      <a:endParaRPr lang="en-US" sz="2200" kern="1200" dirty="0">
                        <a:solidFill>
                          <a:schemeClr val="dk1"/>
                        </a:solidFill>
                        <a:effectLst/>
                        <a:latin typeface="+mn-lt"/>
                        <a:ea typeface="+mn-ea"/>
                        <a:cs typeface="+mn-cs"/>
                      </a:endParaRPr>
                    </a:p>
                    <a:p>
                      <a:pPr marL="342900" lvl="0" indent="-342900">
                        <a:buFont typeface="Arial" panose="020B0604020202020204" pitchFamily="34" charset="0"/>
                        <a:buChar char="•"/>
                      </a:pPr>
                      <a:r>
                        <a:rPr lang="el-GR" sz="2200" kern="1200" dirty="0">
                          <a:solidFill>
                            <a:schemeClr val="dk1"/>
                          </a:solidFill>
                          <a:effectLst/>
                          <a:latin typeface="+mn-lt"/>
                          <a:ea typeface="+mn-ea"/>
                          <a:cs typeface="+mn-cs"/>
                        </a:rPr>
                        <a:t>Συνεργασία με τουριστικούς πράκτορες και ταξιδιωτικές πλατφόρμες για την προώθηση του προορισμού.</a:t>
                      </a:r>
                      <a:endParaRPr lang="en-US" sz="2200" kern="1200" dirty="0">
                        <a:solidFill>
                          <a:schemeClr val="dk1"/>
                        </a:solidFill>
                        <a:effectLst/>
                        <a:latin typeface="+mn-lt"/>
                        <a:ea typeface="+mn-ea"/>
                        <a:cs typeface="+mn-cs"/>
                      </a:endParaRPr>
                    </a:p>
                    <a:p>
                      <a:pPr marL="342900" lvl="0" indent="-342900">
                        <a:buFont typeface="Arial" panose="020B0604020202020204" pitchFamily="34" charset="0"/>
                        <a:buChar char="•"/>
                      </a:pPr>
                      <a:r>
                        <a:rPr lang="el-GR" sz="2200" kern="1200" dirty="0">
                          <a:solidFill>
                            <a:schemeClr val="dk1"/>
                          </a:solidFill>
                          <a:effectLst/>
                          <a:latin typeface="+mn-lt"/>
                          <a:ea typeface="+mn-ea"/>
                          <a:cs typeface="+mn-cs"/>
                        </a:rPr>
                        <a:t>Διοργάνωση τοπικών φεστιβάλ με πολιτιστικό και γαστρονομικό χαρακτήρα.</a:t>
                      </a:r>
                      <a:endParaRPr lang="en-US" sz="2200" kern="1200" dirty="0">
                        <a:solidFill>
                          <a:schemeClr val="dk1"/>
                        </a:solidFill>
                        <a:effectLst/>
                        <a:latin typeface="+mn-lt"/>
                        <a:ea typeface="+mn-ea"/>
                        <a:cs typeface="+mn-cs"/>
                      </a:endParaRPr>
                    </a:p>
                    <a:p>
                      <a:pPr marL="342900" lvl="0" indent="-342900">
                        <a:buFont typeface="Arial" panose="020B0604020202020204" pitchFamily="34" charset="0"/>
                        <a:buChar char="•"/>
                      </a:pPr>
                      <a:r>
                        <a:rPr lang="el-GR" sz="2200" kern="1200" dirty="0">
                          <a:solidFill>
                            <a:schemeClr val="dk1"/>
                          </a:solidFill>
                          <a:effectLst/>
                          <a:latin typeface="+mn-lt"/>
                          <a:ea typeface="+mn-ea"/>
                          <a:cs typeface="+mn-cs"/>
                        </a:rPr>
                        <a:t>Ανάπτυξη τουριστικών πακέτων που συνδυάζουν εμπειρίες (π.χ., τοπικά προϊόντα, αρχαιολογικοί χώροι, φύση).</a:t>
                      </a:r>
                    </a:p>
                    <a:p>
                      <a:pPr lvl="0"/>
                      <a:endParaRPr lang="en-US" sz="2200" kern="1200" dirty="0">
                        <a:solidFill>
                          <a:schemeClr val="dk1"/>
                        </a:solidFill>
                        <a:effectLst/>
                        <a:latin typeface="+mn-lt"/>
                        <a:ea typeface="+mn-ea"/>
                        <a:cs typeface="+mn-cs"/>
                      </a:endParaRPr>
                    </a:p>
                    <a:p>
                      <a:r>
                        <a:rPr lang="el-GR" sz="2200" b="1" kern="1200" dirty="0">
                          <a:solidFill>
                            <a:schemeClr val="dk1"/>
                          </a:solidFill>
                          <a:effectLst/>
                          <a:latin typeface="+mn-lt"/>
                          <a:ea typeface="+mn-ea"/>
                          <a:cs typeface="+mn-cs"/>
                        </a:rPr>
                        <a:t>Επιθυμητά Αποτελέσματα:</a:t>
                      </a:r>
                      <a:endParaRPr lang="en-US" sz="2200" kern="1200" dirty="0">
                        <a:solidFill>
                          <a:schemeClr val="dk1"/>
                        </a:solidFill>
                        <a:effectLst/>
                        <a:latin typeface="+mn-lt"/>
                        <a:ea typeface="+mn-ea"/>
                        <a:cs typeface="+mn-cs"/>
                      </a:endParaRPr>
                    </a:p>
                    <a:p>
                      <a:pPr marL="342900" lvl="0" indent="-342900">
                        <a:buFont typeface="Arial" panose="020B0604020202020204" pitchFamily="34" charset="0"/>
                        <a:buChar char="•"/>
                      </a:pPr>
                      <a:r>
                        <a:rPr lang="el-GR" sz="2200" kern="1200" dirty="0">
                          <a:solidFill>
                            <a:schemeClr val="dk1"/>
                          </a:solidFill>
                          <a:effectLst/>
                          <a:latin typeface="+mn-lt"/>
                          <a:ea typeface="+mn-ea"/>
                          <a:cs typeface="+mn-cs"/>
                        </a:rPr>
                        <a:t>Αύξηση του αριθμού επισκεπτών και της διάρκειας παραμονής τους.</a:t>
                      </a:r>
                      <a:endParaRPr lang="en-US" sz="2200" kern="1200" dirty="0">
                        <a:solidFill>
                          <a:schemeClr val="dk1"/>
                        </a:solidFill>
                        <a:effectLst/>
                        <a:latin typeface="+mn-lt"/>
                        <a:ea typeface="+mn-ea"/>
                        <a:cs typeface="+mn-cs"/>
                      </a:endParaRPr>
                    </a:p>
                    <a:p>
                      <a:pPr marL="342900" lvl="0" indent="-342900">
                        <a:buFont typeface="Arial" panose="020B0604020202020204" pitchFamily="34" charset="0"/>
                        <a:buChar char="•"/>
                      </a:pPr>
                      <a:r>
                        <a:rPr lang="el-GR" sz="2200" kern="1200" dirty="0">
                          <a:solidFill>
                            <a:schemeClr val="dk1"/>
                          </a:solidFill>
                          <a:effectLst/>
                          <a:latin typeface="+mn-lt"/>
                          <a:ea typeface="+mn-ea"/>
                          <a:cs typeface="+mn-cs"/>
                        </a:rPr>
                        <a:t>Ενίσχυση της τοπικής οικονομίας μέσω του τουρισμού.</a:t>
                      </a:r>
                      <a:endParaRPr lang="en-US" sz="2200" kern="1200" dirty="0">
                        <a:solidFill>
                          <a:schemeClr val="dk1"/>
                        </a:solidFill>
                        <a:effectLst/>
                        <a:latin typeface="+mn-lt"/>
                        <a:ea typeface="+mn-ea"/>
                        <a:cs typeface="+mn-cs"/>
                      </a:endParaRPr>
                    </a:p>
                    <a:p>
                      <a:pPr marL="342900" lvl="0" indent="-342900">
                        <a:buFont typeface="Arial" panose="020B0604020202020204" pitchFamily="34" charset="0"/>
                        <a:buChar char="•"/>
                      </a:pPr>
                      <a:r>
                        <a:rPr lang="el-GR" sz="2200" kern="1200" dirty="0">
                          <a:solidFill>
                            <a:schemeClr val="dk1"/>
                          </a:solidFill>
                          <a:effectLst/>
                          <a:latin typeface="+mn-lt"/>
                          <a:ea typeface="+mn-ea"/>
                          <a:cs typeface="+mn-cs"/>
                        </a:rPr>
                        <a:t>Δημιουργία θετικής και αναγνωρίσιμης ταυτότητας για την Ηλεία ως τουριστικό προορισμό.</a:t>
                      </a:r>
                      <a:endParaRPr lang="en-US" sz="2200" kern="1200" dirty="0">
                        <a:solidFill>
                          <a:schemeClr val="dk1"/>
                        </a:solidFill>
                        <a:effectLst/>
                        <a:latin typeface="+mn-lt"/>
                        <a:ea typeface="+mn-ea"/>
                        <a:cs typeface="+mn-cs"/>
                      </a:endParaRPr>
                    </a:p>
                    <a:p>
                      <a:pPr algn="ctr" fontAlgn="b"/>
                      <a:endParaRPr lang="el-GR" sz="2200" b="1" i="0" u="none" strike="noStrike" dirty="0">
                        <a:solidFill>
                          <a:srgbClr val="000000"/>
                        </a:solidFill>
                        <a:effectLst/>
                        <a:latin typeface="Calibri" panose="020F0502020204030204" pitchFamily="34" charset="0"/>
                      </a:endParaRPr>
                    </a:p>
                  </a:txBody>
                  <a:tcPr marL="4763" marR="4763" marT="4763"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hMerge="1">
                  <a:txBody>
                    <a:bodyPr/>
                    <a:lstStyle/>
                    <a:p>
                      <a:pPr algn="ctr" fontAlgn="b"/>
                      <a:endParaRPr lang="el-GR" sz="2800" b="1" i="0" u="none" strike="noStrike" dirty="0">
                        <a:solidFill>
                          <a:srgbClr val="000000"/>
                        </a:solidFill>
                        <a:effectLst/>
                        <a:latin typeface="Calibri" panose="020F0502020204030204" pitchFamily="34" charset="0"/>
                      </a:endParaRPr>
                    </a:p>
                  </a:txBody>
                  <a:tcPr marL="4763" marR="4763" marT="4763"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hMerge="1">
                  <a:txBody>
                    <a:bodyPr/>
                    <a:lstStyle/>
                    <a:p>
                      <a:pPr algn="ctr" fontAlgn="b"/>
                      <a:endParaRPr lang="el-GR" sz="2800" b="1" i="0" u="none" strike="noStrike" dirty="0">
                        <a:solidFill>
                          <a:srgbClr val="000000"/>
                        </a:solidFill>
                        <a:effectLst/>
                        <a:latin typeface="Calibri" panose="020F0502020204030204" pitchFamily="34" charset="0"/>
                      </a:endParaRPr>
                    </a:p>
                  </a:txBody>
                  <a:tcPr marL="4763" marR="4763" marT="4763"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hMerge="1">
                  <a:txBody>
                    <a:bodyPr/>
                    <a:lstStyle/>
                    <a:p>
                      <a:pPr algn="ctr" fontAlgn="b"/>
                      <a:endParaRPr lang="el-GR" sz="2800" b="1" i="0" u="none" strike="noStrike" dirty="0">
                        <a:solidFill>
                          <a:srgbClr val="000000"/>
                        </a:solidFill>
                        <a:effectLst/>
                        <a:latin typeface="Calibri" panose="020F0502020204030204" pitchFamily="34" charset="0"/>
                      </a:endParaRPr>
                    </a:p>
                  </a:txBody>
                  <a:tcPr marL="4763" marR="4763" marT="4763"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386985116"/>
                  </a:ext>
                </a:extLst>
              </a:tr>
            </a:tbl>
          </a:graphicData>
        </a:graphic>
      </p:graphicFrame>
      <p:sp>
        <p:nvSpPr>
          <p:cNvPr id="2" name="Θέση αριθμού διαφάνειας 1">
            <a:extLst>
              <a:ext uri="{FF2B5EF4-FFF2-40B4-BE49-F238E27FC236}">
                <a16:creationId xmlns:a16="http://schemas.microsoft.com/office/drawing/2014/main" id="{2A0C71EE-913C-4D98-8CFD-9D11B8D882C1}"/>
              </a:ext>
            </a:extLst>
          </p:cNvPr>
          <p:cNvSpPr>
            <a:spLocks noGrp="1"/>
          </p:cNvSpPr>
          <p:nvPr>
            <p:ph type="sldNum" sz="quarter" idx="7"/>
          </p:nvPr>
        </p:nvSpPr>
        <p:spPr/>
        <p:txBody>
          <a:bodyPr/>
          <a:lstStyle/>
          <a:p>
            <a:fld id="{B6F15528-21DE-4FAA-801E-634DDDAF4B2B}" type="slidenum">
              <a:rPr lang="el-GR" smtClean="0"/>
              <a:t>24</a:t>
            </a:fld>
            <a:endParaRPr lang="el-GR"/>
          </a:p>
        </p:txBody>
      </p:sp>
    </p:spTree>
    <p:extLst>
      <p:ext uri="{BB962C8B-B14F-4D97-AF65-F5344CB8AC3E}">
        <p14:creationId xmlns:p14="http://schemas.microsoft.com/office/powerpoint/2010/main" val="250891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F3A66E-6EA0-D35B-8B1C-D7B18B2CD9DB}"/>
            </a:ext>
          </a:extLst>
        </p:cNvPr>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F25AE08E-241C-12DD-902F-AA706AD4B23D}"/>
              </a:ext>
            </a:extLst>
          </p:cNvPr>
          <p:cNvGraphicFramePr>
            <a:graphicFrameLocks noGrp="1"/>
          </p:cNvGraphicFramePr>
          <p:nvPr>
            <p:extLst>
              <p:ext uri="{D42A27DB-BD31-4B8C-83A1-F6EECF244321}">
                <p14:modId xmlns:p14="http://schemas.microsoft.com/office/powerpoint/2010/main" val="120447002"/>
              </p:ext>
            </p:extLst>
          </p:nvPr>
        </p:nvGraphicFramePr>
        <p:xfrm>
          <a:off x="894557" y="76196"/>
          <a:ext cx="17144999" cy="9918703"/>
        </p:xfrm>
        <a:graphic>
          <a:graphicData uri="http://schemas.openxmlformats.org/drawingml/2006/table">
            <a:tbl>
              <a:tblPr>
                <a:tableStyleId>{5C22544A-7EE6-4342-B048-85BDC9FD1C3A}</a:tableStyleId>
              </a:tblPr>
              <a:tblGrid>
                <a:gridCol w="2857500">
                  <a:extLst>
                    <a:ext uri="{9D8B030D-6E8A-4147-A177-3AD203B41FA5}">
                      <a16:colId xmlns:a16="http://schemas.microsoft.com/office/drawing/2014/main" val="1734176469"/>
                    </a:ext>
                  </a:extLst>
                </a:gridCol>
                <a:gridCol w="952499">
                  <a:extLst>
                    <a:ext uri="{9D8B030D-6E8A-4147-A177-3AD203B41FA5}">
                      <a16:colId xmlns:a16="http://schemas.microsoft.com/office/drawing/2014/main" val="2552197842"/>
                    </a:ext>
                  </a:extLst>
                </a:gridCol>
                <a:gridCol w="4762501">
                  <a:extLst>
                    <a:ext uri="{9D8B030D-6E8A-4147-A177-3AD203B41FA5}">
                      <a16:colId xmlns:a16="http://schemas.microsoft.com/office/drawing/2014/main" val="3801079791"/>
                    </a:ext>
                  </a:extLst>
                </a:gridCol>
                <a:gridCol w="8572499">
                  <a:extLst>
                    <a:ext uri="{9D8B030D-6E8A-4147-A177-3AD203B41FA5}">
                      <a16:colId xmlns:a16="http://schemas.microsoft.com/office/drawing/2014/main" val="2086754951"/>
                    </a:ext>
                  </a:extLst>
                </a:gridCol>
              </a:tblGrid>
              <a:tr h="557328">
                <a:tc gridSpan="4">
                  <a:txBody>
                    <a:bodyPr/>
                    <a:lstStyle/>
                    <a:p>
                      <a:pPr algn="ctr"/>
                      <a:r>
                        <a:rPr lang="el-GR" sz="2800" b="1" kern="1200" dirty="0">
                          <a:solidFill>
                            <a:schemeClr val="dk1"/>
                          </a:solidFill>
                          <a:effectLst/>
                          <a:latin typeface="+mn-lt"/>
                          <a:ea typeface="+mn-ea"/>
                          <a:cs typeface="+mn-cs"/>
                        </a:rPr>
                        <a:t>ΤΟΜΕΙΣ ΕΥΘΥΝΗΣ ΚΑΙ ΔΙΟΙΚΗΤΙΚΉ ΔΙΑΡΘΡΩΣΗ</a:t>
                      </a:r>
                      <a:endParaRPr lang="en-US" sz="2800" kern="1200" dirty="0">
                        <a:solidFill>
                          <a:schemeClr val="dk1"/>
                        </a:solidFill>
                        <a:effectLst/>
                        <a:latin typeface="+mn-lt"/>
                        <a:ea typeface="+mn-ea"/>
                        <a:cs typeface="+mn-cs"/>
                      </a:endParaRPr>
                    </a:p>
                  </a:txBody>
                  <a:tcPr marL="4763" marR="4763" marT="47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2"/>
                    </a:solidFill>
                  </a:tcPr>
                </a:tc>
                <a:tc hMerge="1">
                  <a:txBody>
                    <a:bodyPr/>
                    <a:lstStyle/>
                    <a:p>
                      <a:endParaRPr lang="en-US"/>
                    </a:p>
                  </a:txBody>
                  <a:tcPr>
                    <a:lnL w="12700" cap="flat" cmpd="sng" algn="ctr">
                      <a:solidFill>
                        <a:schemeClr val="bg1">
                          <a:lumMod val="65000"/>
                        </a:schemeClr>
                      </a:solidFill>
                      <a:prstDash val="solid"/>
                      <a:round/>
                      <a:headEnd type="none" w="med" len="med"/>
                      <a:tailEnd type="none" w="med" len="med"/>
                    </a:lnL>
                  </a:tcPr>
                </a:tc>
                <a:tc hMerge="1">
                  <a:txBody>
                    <a:bodyPr/>
                    <a:lstStyle/>
                    <a:p>
                      <a:endParaRPr lang="en-US"/>
                    </a:p>
                  </a:txBody>
                  <a:tcPr/>
                </a:tc>
                <a:tc hMerge="1">
                  <a:txBody>
                    <a:bodyPr/>
                    <a:lstStyle/>
                    <a:p>
                      <a:endParaRPr lang="en-US"/>
                    </a:p>
                  </a:txBody>
                  <a:tcPr>
                    <a:lnL w="12700" cap="flat" cmpd="sng" algn="ctr">
                      <a:solidFill>
                        <a:schemeClr val="bg1">
                          <a:lumMod val="65000"/>
                        </a:schemeClr>
                      </a:solidFill>
                      <a:prstDash val="solid"/>
                      <a:round/>
                      <a:headEnd type="none" w="med" len="med"/>
                      <a:tailEnd type="none" w="med" len="med"/>
                    </a:lnL>
                  </a:tcPr>
                </a:tc>
                <a:extLst>
                  <a:ext uri="{0D108BD9-81ED-4DB2-BD59-A6C34878D82A}">
                    <a16:rowId xmlns:a16="http://schemas.microsoft.com/office/drawing/2014/main" val="1661391081"/>
                  </a:ext>
                </a:extLst>
              </a:tr>
              <a:tr h="557328">
                <a:tc>
                  <a:txBody>
                    <a:bodyPr/>
                    <a:lstStyle/>
                    <a:p>
                      <a:pPr algn="ctr" fontAlgn="b"/>
                      <a:r>
                        <a:rPr lang="el-GR" sz="2400" b="1" i="0" u="none" strike="noStrike" dirty="0">
                          <a:solidFill>
                            <a:srgbClr val="000000"/>
                          </a:solidFill>
                          <a:effectLst/>
                          <a:latin typeface="Calibri" panose="020F0502020204030204" pitchFamily="34" charset="0"/>
                        </a:rPr>
                        <a:t>ΤΟΜΕΑΣ</a:t>
                      </a:r>
                    </a:p>
                  </a:txBody>
                  <a:tcPr marL="4763" marR="4763" marT="4763"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l-GR" sz="2400" b="1" i="0" u="none" strike="noStrike" dirty="0">
                          <a:solidFill>
                            <a:srgbClr val="000000"/>
                          </a:solidFill>
                          <a:effectLst/>
                          <a:latin typeface="Calibri" panose="020F0502020204030204" pitchFamily="34" charset="0"/>
                        </a:rPr>
                        <a:t>ΑΑ</a:t>
                      </a:r>
                    </a:p>
                  </a:txBody>
                  <a:tcPr marL="4763" marR="4763" marT="4763"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l-GR" sz="2800" b="1" kern="1200" dirty="0">
                          <a:solidFill>
                            <a:schemeClr val="dk1"/>
                          </a:solidFill>
                          <a:effectLst/>
                          <a:latin typeface="+mn-lt"/>
                          <a:ea typeface="+mn-ea"/>
                          <a:cs typeface="+mn-cs"/>
                        </a:rPr>
                        <a:t>ΙΔΙΟΤΗΤΑ</a:t>
                      </a:r>
                      <a:endParaRPr lang="el-GR" sz="2400" b="1" i="0" u="none" strike="noStrike" dirty="0">
                        <a:solidFill>
                          <a:srgbClr val="000000"/>
                        </a:solidFill>
                        <a:effectLst/>
                        <a:latin typeface="Calibri" panose="020F0502020204030204" pitchFamily="34" charset="0"/>
                      </a:endParaRPr>
                    </a:p>
                  </a:txBody>
                  <a:tcPr marL="4763" marR="4763" marT="4763"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l-GR" sz="2800" b="1" kern="1200" dirty="0">
                          <a:solidFill>
                            <a:schemeClr val="dk1"/>
                          </a:solidFill>
                          <a:effectLst/>
                          <a:latin typeface="+mn-lt"/>
                          <a:ea typeface="+mn-ea"/>
                          <a:cs typeface="+mn-cs"/>
                        </a:rPr>
                        <a:t>ΟΝΟΜΑΤΕΠΩΝΥΜΟ</a:t>
                      </a:r>
                      <a:r>
                        <a:rPr lang="en-US" sz="2400" u="none" strike="noStrike" dirty="0">
                          <a:effectLst/>
                        </a:rPr>
                        <a:t> </a:t>
                      </a:r>
                      <a:endParaRPr lang="el-GR" sz="2400" b="1" i="0" u="none" strike="noStrike" dirty="0">
                        <a:solidFill>
                          <a:srgbClr val="000000"/>
                        </a:solidFill>
                        <a:effectLst/>
                        <a:latin typeface="Calibri" panose="020F0502020204030204" pitchFamily="34" charset="0"/>
                      </a:endParaRPr>
                    </a:p>
                  </a:txBody>
                  <a:tcPr marL="4763" marR="4763" marT="4763"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604947502"/>
                  </a:ext>
                </a:extLst>
              </a:tr>
              <a:tr h="478588">
                <a:tc rowSpan="3">
                  <a:txBody>
                    <a:bodyPr/>
                    <a:lstStyle/>
                    <a:p>
                      <a:pPr algn="ctr"/>
                      <a:r>
                        <a:rPr lang="el-GR" sz="2000" b="1" kern="1200" dirty="0">
                          <a:solidFill>
                            <a:schemeClr val="dk1"/>
                          </a:solidFill>
                          <a:effectLst/>
                          <a:latin typeface="+mn-lt"/>
                          <a:ea typeface="+mn-ea"/>
                          <a:cs typeface="+mn-cs"/>
                        </a:rPr>
                        <a:t>ΑΝΑΠΤΥΞΗΣ ΠΡΩΤΟΓΕΝΟΥΣ ΤΟΜΕΑ</a:t>
                      </a:r>
                      <a:endParaRPr lang="en-US" sz="2000" kern="1200" dirty="0">
                        <a:solidFill>
                          <a:schemeClr val="dk1"/>
                        </a:solidFill>
                        <a:effectLst/>
                        <a:latin typeface="+mn-lt"/>
                        <a:ea typeface="+mn-ea"/>
                        <a:cs typeface="+mn-cs"/>
                      </a:endParaRPr>
                    </a:p>
                  </a:txBody>
                  <a:tcPr marL="4763" marR="4763" marT="47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l-GR" sz="2000" b="0" i="0" u="none" strike="noStrike" dirty="0">
                          <a:solidFill>
                            <a:srgbClr val="000000"/>
                          </a:solidFill>
                          <a:effectLst/>
                          <a:latin typeface="Calibri" panose="020F0502020204030204" pitchFamily="34" charset="0"/>
                        </a:rPr>
                        <a:t>1</a:t>
                      </a:r>
                    </a:p>
                  </a:txBody>
                  <a:tcPr marL="4763" marR="4763" marT="4763"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nSpc>
                          <a:spcPct val="107000"/>
                        </a:lnSpc>
                        <a:spcAft>
                          <a:spcPts val="800"/>
                        </a:spcAft>
                      </a:pPr>
                      <a:r>
                        <a:rPr lang="el-GR" sz="2000" dirty="0">
                          <a:effectLst/>
                          <a:latin typeface="Calibri" panose="020F0502020204030204" pitchFamily="34" charset="0"/>
                          <a:ea typeface="Calibri" panose="020F0502020204030204" pitchFamily="34" charset="0"/>
                          <a:cs typeface="Times New Roman" panose="02020603050405020304" pitchFamily="18" charset="0"/>
                        </a:rPr>
                        <a:t>ΠΡΟΕΔΡΟΣ</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l-GR" sz="2400" b="1" i="0" u="none" strike="noStrike" dirty="0">
                          <a:solidFill>
                            <a:srgbClr val="000000"/>
                          </a:solidFill>
                          <a:effectLst/>
                          <a:latin typeface="Calibri" panose="020F0502020204030204" pitchFamily="34" charset="0"/>
                        </a:rPr>
                        <a:t>ΚΩΝΣΤΑΝΤΟΠΟΥΛΟΣ ΑΛΚΗΣ</a:t>
                      </a:r>
                    </a:p>
                  </a:txBody>
                  <a:tcPr marL="4763" marR="4763" marT="4763"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604513595"/>
                  </a:ext>
                </a:extLst>
              </a:tr>
              <a:tr h="478588">
                <a:tc vMerge="1">
                  <a:txBody>
                    <a:bodyPr/>
                    <a:lstStyle/>
                    <a:p>
                      <a:pPr algn="ctr"/>
                      <a:endParaRPr lang="en-US" sz="1400" kern="1200" dirty="0">
                        <a:solidFill>
                          <a:schemeClr val="dk1"/>
                        </a:solidFill>
                        <a:effectLst/>
                        <a:latin typeface="+mn-lt"/>
                        <a:ea typeface="+mn-ea"/>
                        <a:cs typeface="+mn-cs"/>
                      </a:endParaRPr>
                    </a:p>
                  </a:txBody>
                  <a:tcPr marL="4763" marR="4763" marT="47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l-GR" sz="2000" b="0" i="0" u="none" strike="noStrike" dirty="0">
                          <a:solidFill>
                            <a:srgbClr val="000000"/>
                          </a:solidFill>
                          <a:effectLst/>
                          <a:latin typeface="Calibri" panose="020F0502020204030204" pitchFamily="34" charset="0"/>
                        </a:rPr>
                        <a:t>2</a:t>
                      </a:r>
                    </a:p>
                  </a:txBody>
                  <a:tcPr marL="4763" marR="4763" marT="4763"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nSpc>
                          <a:spcPct val="107000"/>
                        </a:lnSpc>
                        <a:spcAft>
                          <a:spcPts val="800"/>
                        </a:spcAft>
                      </a:pPr>
                      <a:r>
                        <a:rPr lang="el-GR" sz="2000" dirty="0">
                          <a:effectLst/>
                          <a:latin typeface="Calibri" panose="020F0502020204030204" pitchFamily="34" charset="0"/>
                          <a:ea typeface="Calibri" panose="020F0502020204030204" pitchFamily="34" charset="0"/>
                          <a:cs typeface="Times New Roman" panose="02020603050405020304" pitchFamily="18" charset="0"/>
                        </a:rPr>
                        <a:t>ΑΝΤΙΠΡΟΕΔΡΟΣ</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l-GR" sz="2400" b="1" i="0" u="none" strike="noStrike" dirty="0">
                          <a:solidFill>
                            <a:srgbClr val="000000"/>
                          </a:solidFill>
                          <a:effectLst/>
                          <a:latin typeface="Calibri" panose="020F0502020204030204" pitchFamily="34" charset="0"/>
                        </a:rPr>
                        <a:t>ΠΕΤΡΟΠΟΥΛΟΣ ΚΩΣΤΑΣ</a:t>
                      </a:r>
                    </a:p>
                  </a:txBody>
                  <a:tcPr marL="4763" marR="4763" marT="4763"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956269512"/>
                  </a:ext>
                </a:extLst>
              </a:tr>
              <a:tr h="478588">
                <a:tc vMerge="1">
                  <a:txBody>
                    <a:bodyPr/>
                    <a:lstStyle/>
                    <a:p>
                      <a:pPr algn="ctr"/>
                      <a:endParaRPr lang="en-US" sz="1400" kern="1200" dirty="0">
                        <a:solidFill>
                          <a:schemeClr val="dk1"/>
                        </a:solidFill>
                        <a:effectLst/>
                        <a:latin typeface="+mn-lt"/>
                        <a:ea typeface="+mn-ea"/>
                        <a:cs typeface="+mn-cs"/>
                      </a:endParaRPr>
                    </a:p>
                  </a:txBody>
                  <a:tcPr marL="4763" marR="4763" marT="47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l-GR" sz="2000" b="0" i="0" u="none" strike="noStrike" dirty="0">
                          <a:solidFill>
                            <a:srgbClr val="000000"/>
                          </a:solidFill>
                          <a:effectLst/>
                          <a:latin typeface="Calibri" panose="020F0502020204030204" pitchFamily="34" charset="0"/>
                        </a:rPr>
                        <a:t>3</a:t>
                      </a:r>
                    </a:p>
                  </a:txBody>
                  <a:tcPr marL="4763" marR="4763" marT="47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nSpc>
                          <a:spcPct val="107000"/>
                        </a:lnSpc>
                        <a:spcAft>
                          <a:spcPts val="800"/>
                        </a:spcAft>
                      </a:pPr>
                      <a:r>
                        <a:rPr lang="el-GR" sz="2000" dirty="0">
                          <a:effectLst/>
                          <a:latin typeface="Calibri" panose="020F0502020204030204" pitchFamily="34" charset="0"/>
                          <a:ea typeface="Calibri" panose="020F0502020204030204" pitchFamily="34" charset="0"/>
                          <a:cs typeface="Times New Roman" panose="02020603050405020304" pitchFamily="18" charset="0"/>
                        </a:rPr>
                        <a:t>ΜΕΛΟΣ</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l-GR" sz="2400" b="1" i="0" u="none" strike="noStrike" dirty="0">
                          <a:solidFill>
                            <a:srgbClr val="000000"/>
                          </a:solidFill>
                          <a:effectLst/>
                          <a:latin typeface="Calibri" panose="020F0502020204030204" pitchFamily="34" charset="0"/>
                        </a:rPr>
                        <a:t>ΒΑΛΑΡΗΣ ΔΗΜΗΤΡΗΣ</a:t>
                      </a:r>
                    </a:p>
                  </a:txBody>
                  <a:tcPr marL="4763" marR="4763" marT="4763"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758901930"/>
                  </a:ext>
                </a:extLst>
              </a:tr>
              <a:tr h="7368283">
                <a:tc gridSpan="4">
                  <a:txBody>
                    <a:bodyPr/>
                    <a:lstStyle/>
                    <a:p>
                      <a:endParaRPr lang="el-GR" sz="2200" b="1" kern="1200" dirty="0">
                        <a:solidFill>
                          <a:schemeClr val="dk1"/>
                        </a:solidFill>
                        <a:effectLst/>
                        <a:latin typeface="+mn-lt"/>
                        <a:ea typeface="+mn-ea"/>
                        <a:cs typeface="+mn-cs"/>
                      </a:endParaRPr>
                    </a:p>
                    <a:p>
                      <a:r>
                        <a:rPr lang="el-GR" sz="2200" b="1" kern="1200" dirty="0">
                          <a:solidFill>
                            <a:schemeClr val="dk1"/>
                          </a:solidFill>
                          <a:effectLst/>
                          <a:latin typeface="+mn-lt"/>
                          <a:ea typeface="+mn-ea"/>
                          <a:cs typeface="+mn-cs"/>
                        </a:rPr>
                        <a:t>Ρόλος και Αρμοδιότητες:</a:t>
                      </a:r>
                      <a:endParaRPr lang="en-US" sz="2200" kern="1200" dirty="0">
                        <a:solidFill>
                          <a:schemeClr val="dk1"/>
                        </a:solidFill>
                        <a:effectLst/>
                        <a:latin typeface="+mn-lt"/>
                        <a:ea typeface="+mn-ea"/>
                        <a:cs typeface="+mn-cs"/>
                      </a:endParaRPr>
                    </a:p>
                    <a:p>
                      <a:pPr marL="342900" lvl="0" indent="-342900">
                        <a:buFont typeface="Arial" panose="020B0604020202020204" pitchFamily="34" charset="0"/>
                        <a:buChar char="•"/>
                      </a:pPr>
                      <a:r>
                        <a:rPr lang="el-GR" sz="2200" kern="1200" dirty="0">
                          <a:solidFill>
                            <a:schemeClr val="dk1"/>
                          </a:solidFill>
                          <a:effectLst/>
                          <a:latin typeface="+mn-lt"/>
                          <a:ea typeface="+mn-ea"/>
                          <a:cs typeface="+mn-cs"/>
                        </a:rPr>
                        <a:t>Ενίσχυση της τοπικής γεωργικής και κτηνοτροφικής παραγωγής.</a:t>
                      </a:r>
                      <a:endParaRPr lang="en-US" sz="2200" kern="1200" dirty="0">
                        <a:solidFill>
                          <a:schemeClr val="dk1"/>
                        </a:solidFill>
                        <a:effectLst/>
                        <a:latin typeface="+mn-lt"/>
                        <a:ea typeface="+mn-ea"/>
                        <a:cs typeface="+mn-cs"/>
                      </a:endParaRPr>
                    </a:p>
                    <a:p>
                      <a:pPr marL="342900" lvl="0" indent="-342900">
                        <a:buFont typeface="Arial" panose="020B0604020202020204" pitchFamily="34" charset="0"/>
                        <a:buChar char="•"/>
                      </a:pPr>
                      <a:r>
                        <a:rPr lang="el-GR" sz="2200" kern="1200" dirty="0">
                          <a:solidFill>
                            <a:schemeClr val="dk1"/>
                          </a:solidFill>
                          <a:effectLst/>
                          <a:latin typeface="+mn-lt"/>
                          <a:ea typeface="+mn-ea"/>
                          <a:cs typeface="+mn-cs"/>
                        </a:rPr>
                        <a:t>Παροχή εκπαίδευσης και τεχνογνωσίας στους παραγωγούς.</a:t>
                      </a:r>
                      <a:endParaRPr lang="en-US" sz="2200" kern="1200" dirty="0">
                        <a:solidFill>
                          <a:schemeClr val="dk1"/>
                        </a:solidFill>
                        <a:effectLst/>
                        <a:latin typeface="+mn-lt"/>
                        <a:ea typeface="+mn-ea"/>
                        <a:cs typeface="+mn-cs"/>
                      </a:endParaRPr>
                    </a:p>
                    <a:p>
                      <a:pPr marL="342900" lvl="0" indent="-342900">
                        <a:buFont typeface="Arial" panose="020B0604020202020204" pitchFamily="34" charset="0"/>
                        <a:buChar char="•"/>
                      </a:pPr>
                      <a:r>
                        <a:rPr lang="el-GR" sz="2200" kern="1200" dirty="0">
                          <a:solidFill>
                            <a:schemeClr val="dk1"/>
                          </a:solidFill>
                          <a:effectLst/>
                          <a:latin typeface="+mn-lt"/>
                          <a:ea typeface="+mn-ea"/>
                          <a:cs typeface="+mn-cs"/>
                        </a:rPr>
                        <a:t>Υποστήριξη για τη βιώσιμη και ποιοτική παραγωγή.</a:t>
                      </a:r>
                    </a:p>
                    <a:p>
                      <a:pPr lvl="0"/>
                      <a:endParaRPr lang="en-US" sz="2200" kern="1200" dirty="0">
                        <a:solidFill>
                          <a:schemeClr val="dk1"/>
                        </a:solidFill>
                        <a:effectLst/>
                        <a:latin typeface="+mn-lt"/>
                        <a:ea typeface="+mn-ea"/>
                        <a:cs typeface="+mn-cs"/>
                      </a:endParaRPr>
                    </a:p>
                    <a:p>
                      <a:r>
                        <a:rPr lang="el-GR" sz="2200" b="1" kern="1200" dirty="0">
                          <a:solidFill>
                            <a:schemeClr val="dk1"/>
                          </a:solidFill>
                          <a:effectLst/>
                          <a:latin typeface="+mn-lt"/>
                          <a:ea typeface="+mn-ea"/>
                          <a:cs typeface="+mn-cs"/>
                        </a:rPr>
                        <a:t>Ενέργειες -  Δράσεις:</a:t>
                      </a:r>
                      <a:endParaRPr lang="en-US" sz="2200" kern="1200" dirty="0">
                        <a:solidFill>
                          <a:schemeClr val="dk1"/>
                        </a:solidFill>
                        <a:effectLst/>
                        <a:latin typeface="+mn-lt"/>
                        <a:ea typeface="+mn-ea"/>
                        <a:cs typeface="+mn-cs"/>
                      </a:endParaRPr>
                    </a:p>
                    <a:p>
                      <a:pPr marL="342900" lvl="0" indent="-342900">
                        <a:buFont typeface="Arial" panose="020B0604020202020204" pitchFamily="34" charset="0"/>
                        <a:buChar char="•"/>
                      </a:pPr>
                      <a:r>
                        <a:rPr lang="el-GR" sz="2200" kern="1200" dirty="0">
                          <a:solidFill>
                            <a:schemeClr val="dk1"/>
                          </a:solidFill>
                          <a:effectLst/>
                          <a:latin typeface="+mn-lt"/>
                          <a:ea typeface="+mn-ea"/>
                          <a:cs typeface="+mn-cs"/>
                        </a:rPr>
                        <a:t>Δημιουργία κέντρου αγροτικής καινοτομίας με σεμινάρια και ενημερωτικά προγράμματα.</a:t>
                      </a:r>
                      <a:endParaRPr lang="en-US" sz="2200" kern="1200" dirty="0">
                        <a:solidFill>
                          <a:schemeClr val="dk1"/>
                        </a:solidFill>
                        <a:effectLst/>
                        <a:latin typeface="+mn-lt"/>
                        <a:ea typeface="+mn-ea"/>
                        <a:cs typeface="+mn-cs"/>
                      </a:endParaRPr>
                    </a:p>
                    <a:p>
                      <a:pPr marL="342900" lvl="0" indent="-342900">
                        <a:buFont typeface="Arial" panose="020B0604020202020204" pitchFamily="34" charset="0"/>
                        <a:buChar char="•"/>
                      </a:pPr>
                      <a:r>
                        <a:rPr lang="el-GR" sz="2200" kern="1200" dirty="0">
                          <a:solidFill>
                            <a:schemeClr val="dk1"/>
                          </a:solidFill>
                          <a:effectLst/>
                          <a:latin typeface="+mn-lt"/>
                          <a:ea typeface="+mn-ea"/>
                          <a:cs typeface="+mn-cs"/>
                        </a:rPr>
                        <a:t>Εξασφάλιση πρόσβασης σε νέες αγορές για τοπικά αγροτικά προϊόντα.</a:t>
                      </a:r>
                      <a:endParaRPr lang="en-US" sz="2200" kern="1200" dirty="0">
                        <a:solidFill>
                          <a:schemeClr val="dk1"/>
                        </a:solidFill>
                        <a:effectLst/>
                        <a:latin typeface="+mn-lt"/>
                        <a:ea typeface="+mn-ea"/>
                        <a:cs typeface="+mn-cs"/>
                      </a:endParaRPr>
                    </a:p>
                    <a:p>
                      <a:pPr marL="342900" lvl="0" indent="-342900">
                        <a:buFont typeface="Arial" panose="020B0604020202020204" pitchFamily="34" charset="0"/>
                        <a:buChar char="•"/>
                      </a:pPr>
                      <a:r>
                        <a:rPr lang="el-GR" sz="2200" kern="1200" dirty="0">
                          <a:solidFill>
                            <a:schemeClr val="dk1"/>
                          </a:solidFill>
                          <a:effectLst/>
                          <a:latin typeface="+mn-lt"/>
                          <a:ea typeface="+mn-ea"/>
                          <a:cs typeface="+mn-cs"/>
                        </a:rPr>
                        <a:t>Συνεργασία με ερευνητικά κέντρα για τη βελτίωση των αποδόσεων της καλλιέργειας.</a:t>
                      </a:r>
                      <a:endParaRPr lang="en-US" sz="2200" kern="1200" dirty="0">
                        <a:solidFill>
                          <a:schemeClr val="dk1"/>
                        </a:solidFill>
                        <a:effectLst/>
                        <a:latin typeface="+mn-lt"/>
                        <a:ea typeface="+mn-ea"/>
                        <a:cs typeface="+mn-cs"/>
                      </a:endParaRPr>
                    </a:p>
                    <a:p>
                      <a:pPr marL="342900" lvl="0" indent="-342900">
                        <a:buFont typeface="Arial" panose="020B0604020202020204" pitchFamily="34" charset="0"/>
                        <a:buChar char="•"/>
                      </a:pPr>
                      <a:r>
                        <a:rPr lang="el-GR" sz="2200" kern="1200" dirty="0">
                          <a:solidFill>
                            <a:schemeClr val="dk1"/>
                          </a:solidFill>
                          <a:effectLst/>
                          <a:latin typeface="+mn-lt"/>
                          <a:ea typeface="+mn-ea"/>
                          <a:cs typeface="+mn-cs"/>
                        </a:rPr>
                        <a:t>Παροχή συμβουλευτικής υποστήριξης για βιολογικές πιστοποιήσεις.</a:t>
                      </a:r>
                    </a:p>
                    <a:p>
                      <a:pPr lvl="0"/>
                      <a:endParaRPr lang="en-US" sz="2200" kern="1200" dirty="0">
                        <a:solidFill>
                          <a:schemeClr val="dk1"/>
                        </a:solidFill>
                        <a:effectLst/>
                        <a:latin typeface="+mn-lt"/>
                        <a:ea typeface="+mn-ea"/>
                        <a:cs typeface="+mn-cs"/>
                      </a:endParaRPr>
                    </a:p>
                    <a:p>
                      <a:r>
                        <a:rPr lang="el-GR" sz="2200" b="1" kern="1200" dirty="0">
                          <a:solidFill>
                            <a:schemeClr val="dk1"/>
                          </a:solidFill>
                          <a:effectLst/>
                          <a:latin typeface="+mn-lt"/>
                          <a:ea typeface="+mn-ea"/>
                          <a:cs typeface="+mn-cs"/>
                        </a:rPr>
                        <a:t>Επιθυμητά Αποτελέσματα:</a:t>
                      </a:r>
                      <a:endParaRPr lang="en-US" sz="2200" kern="1200" dirty="0">
                        <a:solidFill>
                          <a:schemeClr val="dk1"/>
                        </a:solidFill>
                        <a:effectLst/>
                        <a:latin typeface="+mn-lt"/>
                        <a:ea typeface="+mn-ea"/>
                        <a:cs typeface="+mn-cs"/>
                      </a:endParaRPr>
                    </a:p>
                    <a:p>
                      <a:pPr marL="342900" lvl="0" indent="-342900">
                        <a:buFont typeface="Arial" panose="020B0604020202020204" pitchFamily="34" charset="0"/>
                        <a:buChar char="•"/>
                      </a:pPr>
                      <a:r>
                        <a:rPr lang="el-GR" sz="2200" kern="1200" dirty="0">
                          <a:solidFill>
                            <a:schemeClr val="dk1"/>
                          </a:solidFill>
                          <a:effectLst/>
                          <a:latin typeface="+mn-lt"/>
                          <a:ea typeface="+mn-ea"/>
                          <a:cs typeface="+mn-cs"/>
                        </a:rPr>
                        <a:t>Αύξηση της παραγωγικότητας και της ποιότητας των αγροτικών προϊόντων.</a:t>
                      </a:r>
                      <a:endParaRPr lang="en-US" sz="2200" kern="1200" dirty="0">
                        <a:solidFill>
                          <a:schemeClr val="dk1"/>
                        </a:solidFill>
                        <a:effectLst/>
                        <a:latin typeface="+mn-lt"/>
                        <a:ea typeface="+mn-ea"/>
                        <a:cs typeface="+mn-cs"/>
                      </a:endParaRPr>
                    </a:p>
                    <a:p>
                      <a:pPr marL="342900" lvl="0" indent="-342900">
                        <a:buFont typeface="Arial" panose="020B0604020202020204" pitchFamily="34" charset="0"/>
                        <a:buChar char="•"/>
                      </a:pPr>
                      <a:r>
                        <a:rPr lang="el-GR" sz="2200" kern="1200" dirty="0">
                          <a:solidFill>
                            <a:schemeClr val="dk1"/>
                          </a:solidFill>
                          <a:effectLst/>
                          <a:latin typeface="+mn-lt"/>
                          <a:ea typeface="+mn-ea"/>
                          <a:cs typeface="+mn-cs"/>
                        </a:rPr>
                        <a:t>Ενίσχυση των τοπικών συνεταιρισμών και των ομάδων παραγωγών.</a:t>
                      </a:r>
                      <a:endParaRPr lang="en-US" sz="2200" kern="1200" dirty="0">
                        <a:solidFill>
                          <a:schemeClr val="dk1"/>
                        </a:solidFill>
                        <a:effectLst/>
                        <a:latin typeface="+mn-lt"/>
                        <a:ea typeface="+mn-ea"/>
                        <a:cs typeface="+mn-cs"/>
                      </a:endParaRPr>
                    </a:p>
                    <a:p>
                      <a:pPr marL="342900" lvl="0" indent="-342900">
                        <a:buFont typeface="Arial" panose="020B0604020202020204" pitchFamily="34" charset="0"/>
                        <a:buChar char="•"/>
                      </a:pPr>
                      <a:r>
                        <a:rPr lang="el-GR" sz="2200" kern="1200" dirty="0">
                          <a:solidFill>
                            <a:schemeClr val="dk1"/>
                          </a:solidFill>
                          <a:effectLst/>
                          <a:latin typeface="+mn-lt"/>
                          <a:ea typeface="+mn-ea"/>
                          <a:cs typeface="+mn-cs"/>
                        </a:rPr>
                        <a:t>Ανάδειξη της Ηλείας ως πρωτοπόρου στον βιώσιμο αγροτικό τομέα.</a:t>
                      </a:r>
                      <a:endParaRPr lang="en-US" sz="2200" kern="1200" dirty="0">
                        <a:solidFill>
                          <a:schemeClr val="dk1"/>
                        </a:solidFill>
                        <a:effectLst/>
                        <a:latin typeface="+mn-lt"/>
                        <a:ea typeface="+mn-ea"/>
                        <a:cs typeface="+mn-cs"/>
                      </a:endParaRPr>
                    </a:p>
                    <a:p>
                      <a:pPr algn="ctr" fontAlgn="b"/>
                      <a:endParaRPr lang="el-GR" sz="2200" b="1" i="0" u="none" strike="noStrike" dirty="0">
                        <a:solidFill>
                          <a:srgbClr val="000000"/>
                        </a:solidFill>
                        <a:effectLst/>
                        <a:latin typeface="Calibri" panose="020F0502020204030204" pitchFamily="34" charset="0"/>
                      </a:endParaRPr>
                    </a:p>
                  </a:txBody>
                  <a:tcPr marL="4763" marR="4763" marT="4763"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hMerge="1">
                  <a:txBody>
                    <a:bodyPr/>
                    <a:lstStyle/>
                    <a:p>
                      <a:pPr algn="ctr" fontAlgn="b"/>
                      <a:endParaRPr lang="el-GR" sz="2800" b="1" i="0" u="none" strike="noStrike" dirty="0">
                        <a:solidFill>
                          <a:srgbClr val="000000"/>
                        </a:solidFill>
                        <a:effectLst/>
                        <a:latin typeface="Calibri" panose="020F0502020204030204" pitchFamily="34" charset="0"/>
                      </a:endParaRPr>
                    </a:p>
                  </a:txBody>
                  <a:tcPr marL="4763" marR="4763" marT="4763"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hMerge="1">
                  <a:txBody>
                    <a:bodyPr/>
                    <a:lstStyle/>
                    <a:p>
                      <a:pPr algn="ctr" fontAlgn="b"/>
                      <a:endParaRPr lang="el-GR" sz="2800" b="1" i="0" u="none" strike="noStrike" dirty="0">
                        <a:solidFill>
                          <a:srgbClr val="000000"/>
                        </a:solidFill>
                        <a:effectLst/>
                        <a:latin typeface="Calibri" panose="020F0502020204030204" pitchFamily="34" charset="0"/>
                      </a:endParaRPr>
                    </a:p>
                  </a:txBody>
                  <a:tcPr marL="4763" marR="4763" marT="4763"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hMerge="1">
                  <a:txBody>
                    <a:bodyPr/>
                    <a:lstStyle/>
                    <a:p>
                      <a:pPr algn="ctr" fontAlgn="b"/>
                      <a:endParaRPr lang="el-GR" sz="2800" b="1" i="0" u="none" strike="noStrike" dirty="0">
                        <a:solidFill>
                          <a:srgbClr val="000000"/>
                        </a:solidFill>
                        <a:effectLst/>
                        <a:latin typeface="Calibri" panose="020F0502020204030204" pitchFamily="34" charset="0"/>
                      </a:endParaRPr>
                    </a:p>
                  </a:txBody>
                  <a:tcPr marL="4763" marR="4763" marT="4763"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386985116"/>
                  </a:ext>
                </a:extLst>
              </a:tr>
            </a:tbl>
          </a:graphicData>
        </a:graphic>
      </p:graphicFrame>
      <p:sp>
        <p:nvSpPr>
          <p:cNvPr id="2" name="Θέση αριθμού διαφάνειας 1">
            <a:extLst>
              <a:ext uri="{FF2B5EF4-FFF2-40B4-BE49-F238E27FC236}">
                <a16:creationId xmlns:a16="http://schemas.microsoft.com/office/drawing/2014/main" id="{7FFC3081-8214-490C-B72D-7C07A49BA576}"/>
              </a:ext>
            </a:extLst>
          </p:cNvPr>
          <p:cNvSpPr>
            <a:spLocks noGrp="1"/>
          </p:cNvSpPr>
          <p:nvPr>
            <p:ph type="sldNum" sz="quarter" idx="7"/>
          </p:nvPr>
        </p:nvSpPr>
        <p:spPr/>
        <p:txBody>
          <a:bodyPr/>
          <a:lstStyle/>
          <a:p>
            <a:fld id="{B6F15528-21DE-4FAA-801E-634DDDAF4B2B}" type="slidenum">
              <a:rPr lang="el-GR" smtClean="0"/>
              <a:t>25</a:t>
            </a:fld>
            <a:endParaRPr lang="el-GR"/>
          </a:p>
        </p:txBody>
      </p:sp>
    </p:spTree>
    <p:extLst>
      <p:ext uri="{BB962C8B-B14F-4D97-AF65-F5344CB8AC3E}">
        <p14:creationId xmlns:p14="http://schemas.microsoft.com/office/powerpoint/2010/main" val="3804631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EF9A25-D452-6AB4-A16D-7F020EC598B3}"/>
            </a:ext>
          </a:extLst>
        </p:cNvPr>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BD5E230A-8640-AAEF-75F6-4C433DA7C282}"/>
              </a:ext>
            </a:extLst>
          </p:cNvPr>
          <p:cNvGraphicFramePr>
            <a:graphicFrameLocks noGrp="1"/>
          </p:cNvGraphicFramePr>
          <p:nvPr>
            <p:extLst>
              <p:ext uri="{D42A27DB-BD31-4B8C-83A1-F6EECF244321}">
                <p14:modId xmlns:p14="http://schemas.microsoft.com/office/powerpoint/2010/main" val="4235699341"/>
              </p:ext>
            </p:extLst>
          </p:nvPr>
        </p:nvGraphicFramePr>
        <p:xfrm>
          <a:off x="894557" y="76196"/>
          <a:ext cx="17144999" cy="10147305"/>
        </p:xfrm>
        <a:graphic>
          <a:graphicData uri="http://schemas.openxmlformats.org/drawingml/2006/table">
            <a:tbl>
              <a:tblPr>
                <a:tableStyleId>{5C22544A-7EE6-4342-B048-85BDC9FD1C3A}</a:tableStyleId>
              </a:tblPr>
              <a:tblGrid>
                <a:gridCol w="3962399">
                  <a:extLst>
                    <a:ext uri="{9D8B030D-6E8A-4147-A177-3AD203B41FA5}">
                      <a16:colId xmlns:a16="http://schemas.microsoft.com/office/drawing/2014/main" val="1734176469"/>
                    </a:ext>
                  </a:extLst>
                </a:gridCol>
                <a:gridCol w="990600">
                  <a:extLst>
                    <a:ext uri="{9D8B030D-6E8A-4147-A177-3AD203B41FA5}">
                      <a16:colId xmlns:a16="http://schemas.microsoft.com/office/drawing/2014/main" val="2552197842"/>
                    </a:ext>
                  </a:extLst>
                </a:gridCol>
                <a:gridCol w="3619501">
                  <a:extLst>
                    <a:ext uri="{9D8B030D-6E8A-4147-A177-3AD203B41FA5}">
                      <a16:colId xmlns:a16="http://schemas.microsoft.com/office/drawing/2014/main" val="3801079791"/>
                    </a:ext>
                  </a:extLst>
                </a:gridCol>
                <a:gridCol w="8572499">
                  <a:extLst>
                    <a:ext uri="{9D8B030D-6E8A-4147-A177-3AD203B41FA5}">
                      <a16:colId xmlns:a16="http://schemas.microsoft.com/office/drawing/2014/main" val="2086754951"/>
                    </a:ext>
                  </a:extLst>
                </a:gridCol>
              </a:tblGrid>
              <a:tr h="570173">
                <a:tc gridSpan="4">
                  <a:txBody>
                    <a:bodyPr/>
                    <a:lstStyle/>
                    <a:p>
                      <a:pPr algn="ctr"/>
                      <a:r>
                        <a:rPr lang="el-GR" sz="2800" b="1" kern="1200" dirty="0">
                          <a:solidFill>
                            <a:schemeClr val="dk1"/>
                          </a:solidFill>
                          <a:effectLst/>
                          <a:latin typeface="+mn-lt"/>
                          <a:ea typeface="+mn-ea"/>
                          <a:cs typeface="+mn-cs"/>
                        </a:rPr>
                        <a:t>ΤΟΜΕΙΣ ΕΥΘΥΝΗΣ ΚΑΙ ΔΙΟΙΚΗΤΙΚΉ ΔΙΑΡΘΡΩΣΗ</a:t>
                      </a:r>
                      <a:endParaRPr lang="en-US" sz="2800" kern="1200" dirty="0">
                        <a:solidFill>
                          <a:schemeClr val="dk1"/>
                        </a:solidFill>
                        <a:effectLst/>
                        <a:latin typeface="+mn-lt"/>
                        <a:ea typeface="+mn-ea"/>
                        <a:cs typeface="+mn-cs"/>
                      </a:endParaRPr>
                    </a:p>
                  </a:txBody>
                  <a:tcPr marL="4763" marR="4763" marT="47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2"/>
                    </a:solidFill>
                  </a:tcPr>
                </a:tc>
                <a:tc hMerge="1">
                  <a:txBody>
                    <a:bodyPr/>
                    <a:lstStyle/>
                    <a:p>
                      <a:endParaRPr lang="en-US"/>
                    </a:p>
                  </a:txBody>
                  <a:tcPr>
                    <a:lnL w="12700" cap="flat" cmpd="sng" algn="ctr">
                      <a:solidFill>
                        <a:schemeClr val="bg1">
                          <a:lumMod val="65000"/>
                        </a:schemeClr>
                      </a:solidFill>
                      <a:prstDash val="solid"/>
                      <a:round/>
                      <a:headEnd type="none" w="med" len="med"/>
                      <a:tailEnd type="none" w="med" len="med"/>
                    </a:lnL>
                  </a:tcPr>
                </a:tc>
                <a:tc hMerge="1">
                  <a:txBody>
                    <a:bodyPr/>
                    <a:lstStyle/>
                    <a:p>
                      <a:endParaRPr lang="en-US"/>
                    </a:p>
                  </a:txBody>
                  <a:tcPr/>
                </a:tc>
                <a:tc hMerge="1">
                  <a:txBody>
                    <a:bodyPr/>
                    <a:lstStyle/>
                    <a:p>
                      <a:endParaRPr lang="en-US"/>
                    </a:p>
                  </a:txBody>
                  <a:tcPr>
                    <a:lnL w="12700" cap="flat" cmpd="sng" algn="ctr">
                      <a:solidFill>
                        <a:schemeClr val="bg1">
                          <a:lumMod val="65000"/>
                        </a:schemeClr>
                      </a:solidFill>
                      <a:prstDash val="solid"/>
                      <a:round/>
                      <a:headEnd type="none" w="med" len="med"/>
                      <a:tailEnd type="none" w="med" len="med"/>
                    </a:lnL>
                  </a:tcPr>
                </a:tc>
                <a:extLst>
                  <a:ext uri="{0D108BD9-81ED-4DB2-BD59-A6C34878D82A}">
                    <a16:rowId xmlns:a16="http://schemas.microsoft.com/office/drawing/2014/main" val="1661391081"/>
                  </a:ext>
                </a:extLst>
              </a:tr>
              <a:tr h="570173">
                <a:tc>
                  <a:txBody>
                    <a:bodyPr/>
                    <a:lstStyle/>
                    <a:p>
                      <a:pPr algn="ctr" fontAlgn="b"/>
                      <a:r>
                        <a:rPr lang="el-GR" sz="2400" b="1" i="0" u="none" strike="noStrike" dirty="0">
                          <a:solidFill>
                            <a:srgbClr val="000000"/>
                          </a:solidFill>
                          <a:effectLst/>
                          <a:latin typeface="Calibri" panose="020F0502020204030204" pitchFamily="34" charset="0"/>
                        </a:rPr>
                        <a:t>ΤΟΜΕΑΣ</a:t>
                      </a:r>
                    </a:p>
                  </a:txBody>
                  <a:tcPr marL="4763" marR="4763" marT="4763"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l-GR" sz="2400" b="1" i="0" u="none" strike="noStrike" dirty="0">
                          <a:solidFill>
                            <a:srgbClr val="000000"/>
                          </a:solidFill>
                          <a:effectLst/>
                          <a:latin typeface="Calibri" panose="020F0502020204030204" pitchFamily="34" charset="0"/>
                        </a:rPr>
                        <a:t>ΑΑ</a:t>
                      </a:r>
                    </a:p>
                  </a:txBody>
                  <a:tcPr marL="4763" marR="4763" marT="4763"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l-GR" sz="2800" b="1" kern="1200" dirty="0">
                          <a:solidFill>
                            <a:schemeClr val="dk1"/>
                          </a:solidFill>
                          <a:effectLst/>
                          <a:latin typeface="+mn-lt"/>
                          <a:ea typeface="+mn-ea"/>
                          <a:cs typeface="+mn-cs"/>
                        </a:rPr>
                        <a:t>ΙΔΙΟΤΗΤΑ</a:t>
                      </a:r>
                      <a:endParaRPr lang="el-GR" sz="2400" b="1" i="0" u="none" strike="noStrike" dirty="0">
                        <a:solidFill>
                          <a:srgbClr val="000000"/>
                        </a:solidFill>
                        <a:effectLst/>
                        <a:latin typeface="Calibri" panose="020F0502020204030204" pitchFamily="34" charset="0"/>
                      </a:endParaRPr>
                    </a:p>
                  </a:txBody>
                  <a:tcPr marL="4763" marR="4763" marT="4763"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l-GR" sz="2800" b="1" kern="1200" dirty="0">
                          <a:solidFill>
                            <a:schemeClr val="dk1"/>
                          </a:solidFill>
                          <a:effectLst/>
                          <a:latin typeface="+mn-lt"/>
                          <a:ea typeface="+mn-ea"/>
                          <a:cs typeface="+mn-cs"/>
                        </a:rPr>
                        <a:t>ΟΝΟΜΑΤΕΠΩΝΥΜΟ</a:t>
                      </a:r>
                      <a:r>
                        <a:rPr lang="en-US" sz="2400" u="none" strike="noStrike" dirty="0">
                          <a:effectLst/>
                        </a:rPr>
                        <a:t> </a:t>
                      </a:r>
                      <a:endParaRPr lang="el-GR" sz="2400" b="1" i="0" u="none" strike="noStrike" dirty="0">
                        <a:solidFill>
                          <a:srgbClr val="000000"/>
                        </a:solidFill>
                        <a:effectLst/>
                        <a:latin typeface="Calibri" panose="020F0502020204030204" pitchFamily="34" charset="0"/>
                      </a:endParaRPr>
                    </a:p>
                  </a:txBody>
                  <a:tcPr marL="4763" marR="4763" marT="4763"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604947502"/>
                  </a:ext>
                </a:extLst>
              </a:tr>
              <a:tr h="489619">
                <a:tc rowSpan="3">
                  <a:txBody>
                    <a:bodyPr/>
                    <a:lstStyle/>
                    <a:p>
                      <a:pPr algn="ctr"/>
                      <a:r>
                        <a:rPr lang="el-GR" sz="2000" b="1" kern="1200" dirty="0">
                          <a:solidFill>
                            <a:schemeClr val="dk1"/>
                          </a:solidFill>
                          <a:effectLst/>
                          <a:latin typeface="+mn-lt"/>
                          <a:ea typeface="+mn-ea"/>
                          <a:cs typeface="+mn-cs"/>
                        </a:rPr>
                        <a:t>ΝΕΑΝΙΚΗΣ ΕΠΙΧΕΙΡΗΜΑΤΙΚΟΤΗΤΑΣ ΚΑΙ ΥΠΟΣΤΗΡΙΞΗΣ ΝΕΟΦΥΩΝ ΕΠΙΧΕΙΡΗΣΕΩΝ</a:t>
                      </a:r>
                      <a:endParaRPr lang="en-US" sz="2000" kern="1200" dirty="0">
                        <a:solidFill>
                          <a:schemeClr val="dk1"/>
                        </a:solidFill>
                        <a:effectLst/>
                        <a:latin typeface="+mn-lt"/>
                        <a:ea typeface="+mn-ea"/>
                        <a:cs typeface="+mn-cs"/>
                      </a:endParaRPr>
                    </a:p>
                  </a:txBody>
                  <a:tcPr marL="4763" marR="4763" marT="47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l-GR" sz="2000" b="0" i="0" u="none" strike="noStrike" dirty="0">
                          <a:solidFill>
                            <a:srgbClr val="000000"/>
                          </a:solidFill>
                          <a:effectLst/>
                          <a:latin typeface="Calibri" panose="020F0502020204030204" pitchFamily="34" charset="0"/>
                        </a:rPr>
                        <a:t>1</a:t>
                      </a:r>
                    </a:p>
                  </a:txBody>
                  <a:tcPr marL="4763" marR="4763" marT="4763"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nSpc>
                          <a:spcPct val="107000"/>
                        </a:lnSpc>
                        <a:spcAft>
                          <a:spcPts val="800"/>
                        </a:spcAft>
                      </a:pPr>
                      <a:r>
                        <a:rPr lang="el-GR" sz="2000" dirty="0">
                          <a:effectLst/>
                          <a:latin typeface="Calibri" panose="020F0502020204030204" pitchFamily="34" charset="0"/>
                          <a:ea typeface="Calibri" panose="020F0502020204030204" pitchFamily="34" charset="0"/>
                          <a:cs typeface="Times New Roman" panose="02020603050405020304" pitchFamily="18" charset="0"/>
                        </a:rPr>
                        <a:t>ΠΡΟΕΔΡΟΣ</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l-GR" sz="2400" b="1" i="0" u="none" strike="noStrike" dirty="0">
                          <a:solidFill>
                            <a:srgbClr val="000000"/>
                          </a:solidFill>
                          <a:effectLst/>
                          <a:latin typeface="Calibri" panose="020F0502020204030204" pitchFamily="34" charset="0"/>
                        </a:rPr>
                        <a:t>ΔΙΑΜΑΝΤΟΠΟΥΛΟΣ ΜΕΓΑΚΛΗΣ</a:t>
                      </a:r>
                    </a:p>
                  </a:txBody>
                  <a:tcPr marL="4763" marR="4763" marT="4763"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604513595"/>
                  </a:ext>
                </a:extLst>
              </a:tr>
              <a:tr h="489619">
                <a:tc vMerge="1">
                  <a:txBody>
                    <a:bodyPr/>
                    <a:lstStyle/>
                    <a:p>
                      <a:pPr algn="ctr"/>
                      <a:endParaRPr lang="en-US" sz="1400" kern="1200" dirty="0">
                        <a:solidFill>
                          <a:schemeClr val="dk1"/>
                        </a:solidFill>
                        <a:effectLst/>
                        <a:latin typeface="+mn-lt"/>
                        <a:ea typeface="+mn-ea"/>
                        <a:cs typeface="+mn-cs"/>
                      </a:endParaRPr>
                    </a:p>
                  </a:txBody>
                  <a:tcPr marL="4763" marR="4763" marT="47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l-GR" sz="2000" b="0" i="0" u="none" strike="noStrike" dirty="0">
                          <a:solidFill>
                            <a:srgbClr val="000000"/>
                          </a:solidFill>
                          <a:effectLst/>
                          <a:latin typeface="Calibri" panose="020F0502020204030204" pitchFamily="34" charset="0"/>
                        </a:rPr>
                        <a:t>2</a:t>
                      </a:r>
                    </a:p>
                  </a:txBody>
                  <a:tcPr marL="4763" marR="4763" marT="4763"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nSpc>
                          <a:spcPct val="107000"/>
                        </a:lnSpc>
                        <a:spcAft>
                          <a:spcPts val="800"/>
                        </a:spcAft>
                      </a:pPr>
                      <a:r>
                        <a:rPr lang="el-GR" sz="2000" dirty="0">
                          <a:effectLst/>
                          <a:latin typeface="Calibri" panose="020F0502020204030204" pitchFamily="34" charset="0"/>
                          <a:ea typeface="Calibri" panose="020F0502020204030204" pitchFamily="34" charset="0"/>
                          <a:cs typeface="Times New Roman" panose="02020603050405020304" pitchFamily="18" charset="0"/>
                        </a:rPr>
                        <a:t>ΑΝΤΙΠΡΟΕΔΡΟΣ</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l-GR" sz="2400" b="1" i="0" u="none" strike="noStrike" dirty="0">
                          <a:solidFill>
                            <a:srgbClr val="000000"/>
                          </a:solidFill>
                          <a:effectLst/>
                          <a:latin typeface="Calibri" panose="020F0502020204030204" pitchFamily="34" charset="0"/>
                        </a:rPr>
                        <a:t>ΑΔΑΜΟΠΟΥΛΟΣ ΓΕΩΡΓΙΟΣ</a:t>
                      </a:r>
                    </a:p>
                  </a:txBody>
                  <a:tcPr marL="4763" marR="4763" marT="4763"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956269512"/>
                  </a:ext>
                </a:extLst>
              </a:tr>
              <a:tr h="489619">
                <a:tc vMerge="1">
                  <a:txBody>
                    <a:bodyPr/>
                    <a:lstStyle/>
                    <a:p>
                      <a:pPr algn="ctr"/>
                      <a:endParaRPr lang="en-US" sz="1400" kern="1200" dirty="0">
                        <a:solidFill>
                          <a:schemeClr val="dk1"/>
                        </a:solidFill>
                        <a:effectLst/>
                        <a:latin typeface="+mn-lt"/>
                        <a:ea typeface="+mn-ea"/>
                        <a:cs typeface="+mn-cs"/>
                      </a:endParaRPr>
                    </a:p>
                  </a:txBody>
                  <a:tcPr marL="4763" marR="4763" marT="47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l-GR" sz="2000" b="0" i="0" u="none" strike="noStrike" dirty="0">
                          <a:solidFill>
                            <a:srgbClr val="000000"/>
                          </a:solidFill>
                          <a:effectLst/>
                          <a:latin typeface="Calibri" panose="020F0502020204030204" pitchFamily="34" charset="0"/>
                        </a:rPr>
                        <a:t>3</a:t>
                      </a:r>
                    </a:p>
                  </a:txBody>
                  <a:tcPr marL="4763" marR="4763" marT="47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nSpc>
                          <a:spcPct val="107000"/>
                        </a:lnSpc>
                        <a:spcAft>
                          <a:spcPts val="800"/>
                        </a:spcAft>
                      </a:pPr>
                      <a:r>
                        <a:rPr lang="el-GR" sz="2000" dirty="0">
                          <a:effectLst/>
                          <a:latin typeface="Calibri" panose="020F0502020204030204" pitchFamily="34" charset="0"/>
                          <a:ea typeface="Calibri" panose="020F0502020204030204" pitchFamily="34" charset="0"/>
                          <a:cs typeface="Times New Roman" panose="02020603050405020304" pitchFamily="18" charset="0"/>
                        </a:rPr>
                        <a:t>ΜΕΛΟΣ</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l-GR" sz="2400" b="1" i="0" u="none" strike="noStrike" dirty="0">
                          <a:solidFill>
                            <a:srgbClr val="000000"/>
                          </a:solidFill>
                          <a:effectLst/>
                          <a:latin typeface="Calibri" panose="020F0502020204030204" pitchFamily="34" charset="0"/>
                        </a:rPr>
                        <a:t>ΜΑΡΑΓΚΟΣ ΓΕΩΡΓΙΟΣ</a:t>
                      </a:r>
                    </a:p>
                  </a:txBody>
                  <a:tcPr marL="4763" marR="4763" marT="4763"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758901930"/>
                  </a:ext>
                </a:extLst>
              </a:tr>
              <a:tr h="7538102">
                <a:tc gridSpan="4">
                  <a:txBody>
                    <a:bodyPr/>
                    <a:lstStyle/>
                    <a:p>
                      <a:endParaRPr lang="el-GR" sz="2200" b="1" kern="1200" dirty="0">
                        <a:solidFill>
                          <a:schemeClr val="dk1"/>
                        </a:solidFill>
                        <a:effectLst/>
                        <a:latin typeface="+mn-lt"/>
                        <a:ea typeface="+mn-ea"/>
                        <a:cs typeface="+mn-cs"/>
                      </a:endParaRPr>
                    </a:p>
                    <a:p>
                      <a:r>
                        <a:rPr lang="el-GR" sz="2200" b="1" kern="1200" dirty="0">
                          <a:solidFill>
                            <a:schemeClr val="dk1"/>
                          </a:solidFill>
                          <a:effectLst/>
                          <a:latin typeface="+mn-lt"/>
                          <a:ea typeface="+mn-ea"/>
                          <a:cs typeface="+mn-cs"/>
                        </a:rPr>
                        <a:t>Ρόλος και Αρμοδιότητες:</a:t>
                      </a:r>
                      <a:endParaRPr lang="en-US" sz="2200" kern="1200" dirty="0">
                        <a:solidFill>
                          <a:schemeClr val="dk1"/>
                        </a:solidFill>
                        <a:effectLst/>
                        <a:latin typeface="+mn-lt"/>
                        <a:ea typeface="+mn-ea"/>
                        <a:cs typeface="+mn-cs"/>
                      </a:endParaRPr>
                    </a:p>
                    <a:p>
                      <a:pPr marL="342900" lvl="0" indent="-342900">
                        <a:buFont typeface="Arial" panose="020B0604020202020204" pitchFamily="34" charset="0"/>
                        <a:buChar char="•"/>
                      </a:pPr>
                      <a:r>
                        <a:rPr lang="el-GR" sz="2200" kern="1200" dirty="0">
                          <a:solidFill>
                            <a:schemeClr val="dk1"/>
                          </a:solidFill>
                          <a:effectLst/>
                          <a:latin typeface="+mn-lt"/>
                          <a:ea typeface="+mn-ea"/>
                          <a:cs typeface="+mn-cs"/>
                        </a:rPr>
                        <a:t>Υποστήριξη νέων επιχειρηματιών μέσω εκπαιδευτικών προγραμμάτων και </a:t>
                      </a:r>
                      <a:r>
                        <a:rPr lang="el-GR" sz="2200" kern="1200" dirty="0" err="1">
                          <a:solidFill>
                            <a:schemeClr val="dk1"/>
                          </a:solidFill>
                          <a:effectLst/>
                          <a:latin typeface="+mn-lt"/>
                          <a:ea typeface="+mn-ea"/>
                          <a:cs typeface="+mn-cs"/>
                        </a:rPr>
                        <a:t>mentoring</a:t>
                      </a:r>
                      <a:r>
                        <a:rPr lang="el-GR" sz="2200" kern="1200" dirty="0">
                          <a:solidFill>
                            <a:schemeClr val="dk1"/>
                          </a:solidFill>
                          <a:effectLst/>
                          <a:latin typeface="+mn-lt"/>
                          <a:ea typeface="+mn-ea"/>
                          <a:cs typeface="+mn-cs"/>
                        </a:rPr>
                        <a:t>.</a:t>
                      </a:r>
                      <a:endParaRPr lang="en-US" sz="2200" kern="1200" dirty="0">
                        <a:solidFill>
                          <a:schemeClr val="dk1"/>
                        </a:solidFill>
                        <a:effectLst/>
                        <a:latin typeface="+mn-lt"/>
                        <a:ea typeface="+mn-ea"/>
                        <a:cs typeface="+mn-cs"/>
                      </a:endParaRPr>
                    </a:p>
                    <a:p>
                      <a:pPr marL="342900" lvl="0" indent="-342900">
                        <a:buFont typeface="Arial" panose="020B0604020202020204" pitchFamily="34" charset="0"/>
                        <a:buChar char="•"/>
                      </a:pPr>
                      <a:r>
                        <a:rPr lang="el-GR" sz="2200" kern="1200" dirty="0">
                          <a:solidFill>
                            <a:schemeClr val="dk1"/>
                          </a:solidFill>
                          <a:effectLst/>
                          <a:latin typeface="+mn-lt"/>
                          <a:ea typeface="+mn-ea"/>
                          <a:cs typeface="+mn-cs"/>
                        </a:rPr>
                        <a:t>Ανάπτυξη οικοσυστήματος νεοφυών επιχειρήσεων στην περιοχή.</a:t>
                      </a:r>
                      <a:endParaRPr lang="en-US" sz="2200" kern="1200" dirty="0">
                        <a:solidFill>
                          <a:schemeClr val="dk1"/>
                        </a:solidFill>
                        <a:effectLst/>
                        <a:latin typeface="+mn-lt"/>
                        <a:ea typeface="+mn-ea"/>
                        <a:cs typeface="+mn-cs"/>
                      </a:endParaRPr>
                    </a:p>
                    <a:p>
                      <a:pPr marL="342900" lvl="0" indent="-342900">
                        <a:buFont typeface="Arial" panose="020B0604020202020204" pitchFamily="34" charset="0"/>
                        <a:buChar char="•"/>
                      </a:pPr>
                      <a:r>
                        <a:rPr lang="el-GR" sz="2200" kern="1200" dirty="0">
                          <a:solidFill>
                            <a:schemeClr val="dk1"/>
                          </a:solidFill>
                          <a:effectLst/>
                          <a:latin typeface="+mn-lt"/>
                          <a:ea typeface="+mn-ea"/>
                          <a:cs typeface="+mn-cs"/>
                        </a:rPr>
                        <a:t>Ενίσχυση της πρόσβασης των νέων σε χρηματοδοτικά εργαλεία.</a:t>
                      </a:r>
                    </a:p>
                    <a:p>
                      <a:pPr lvl="0"/>
                      <a:endParaRPr lang="en-US" sz="2200" kern="1200" dirty="0">
                        <a:solidFill>
                          <a:schemeClr val="dk1"/>
                        </a:solidFill>
                        <a:effectLst/>
                        <a:latin typeface="+mn-lt"/>
                        <a:ea typeface="+mn-ea"/>
                        <a:cs typeface="+mn-cs"/>
                      </a:endParaRPr>
                    </a:p>
                    <a:p>
                      <a:r>
                        <a:rPr lang="el-GR" sz="2200" b="1" kern="1200" dirty="0">
                          <a:solidFill>
                            <a:schemeClr val="dk1"/>
                          </a:solidFill>
                          <a:effectLst/>
                          <a:latin typeface="+mn-lt"/>
                          <a:ea typeface="+mn-ea"/>
                          <a:cs typeface="+mn-cs"/>
                        </a:rPr>
                        <a:t>Ενέργειες -  Δράσεις:</a:t>
                      </a:r>
                      <a:endParaRPr lang="en-US" sz="2200" kern="1200" dirty="0">
                        <a:solidFill>
                          <a:schemeClr val="dk1"/>
                        </a:solidFill>
                        <a:effectLst/>
                        <a:latin typeface="+mn-lt"/>
                        <a:ea typeface="+mn-ea"/>
                        <a:cs typeface="+mn-cs"/>
                      </a:endParaRPr>
                    </a:p>
                    <a:p>
                      <a:pPr marL="342900" lvl="0" indent="-342900">
                        <a:buFont typeface="Arial" panose="020B0604020202020204" pitchFamily="34" charset="0"/>
                        <a:buChar char="•"/>
                      </a:pPr>
                      <a:r>
                        <a:rPr lang="el-GR" sz="2200" kern="1200" dirty="0">
                          <a:solidFill>
                            <a:schemeClr val="dk1"/>
                          </a:solidFill>
                          <a:effectLst/>
                          <a:latin typeface="+mn-lt"/>
                          <a:ea typeface="+mn-ea"/>
                          <a:cs typeface="+mn-cs"/>
                        </a:rPr>
                        <a:t>Δημιουργία συνεργατικών χώρων εργασίας για καινοτομία.</a:t>
                      </a:r>
                      <a:endParaRPr lang="en-US" sz="2200" kern="1200" dirty="0">
                        <a:solidFill>
                          <a:schemeClr val="dk1"/>
                        </a:solidFill>
                        <a:effectLst/>
                        <a:latin typeface="+mn-lt"/>
                        <a:ea typeface="+mn-ea"/>
                        <a:cs typeface="+mn-cs"/>
                      </a:endParaRPr>
                    </a:p>
                    <a:p>
                      <a:pPr marL="342900" lvl="0" indent="-342900">
                        <a:buFont typeface="Arial" panose="020B0604020202020204" pitchFamily="34" charset="0"/>
                        <a:buChar char="•"/>
                      </a:pPr>
                      <a:r>
                        <a:rPr lang="el-GR" sz="2200" kern="1200" dirty="0">
                          <a:solidFill>
                            <a:schemeClr val="dk1"/>
                          </a:solidFill>
                          <a:effectLst/>
                          <a:latin typeface="+mn-lt"/>
                          <a:ea typeface="+mn-ea"/>
                          <a:cs typeface="+mn-cs"/>
                        </a:rPr>
                        <a:t>Διοργάνωση διαγωνισμών επιχειρηματικής ιδέας για νέους.</a:t>
                      </a:r>
                      <a:endParaRPr lang="en-US" sz="2200" kern="1200" dirty="0">
                        <a:solidFill>
                          <a:schemeClr val="dk1"/>
                        </a:solidFill>
                        <a:effectLst/>
                        <a:latin typeface="+mn-lt"/>
                        <a:ea typeface="+mn-ea"/>
                        <a:cs typeface="+mn-cs"/>
                      </a:endParaRPr>
                    </a:p>
                    <a:p>
                      <a:pPr marL="342900" lvl="0" indent="-342900">
                        <a:buFont typeface="Arial" panose="020B0604020202020204" pitchFamily="34" charset="0"/>
                        <a:buChar char="•"/>
                      </a:pPr>
                      <a:r>
                        <a:rPr lang="el-GR" sz="2200" kern="1200" dirty="0">
                          <a:solidFill>
                            <a:schemeClr val="dk1"/>
                          </a:solidFill>
                          <a:effectLst/>
                          <a:latin typeface="+mn-lt"/>
                          <a:ea typeface="+mn-ea"/>
                          <a:cs typeface="+mn-cs"/>
                        </a:rPr>
                        <a:t>Παροχή εκπαιδευτικών προγραμμάτων σε θέματα όπως ψηφιακό </a:t>
                      </a:r>
                      <a:r>
                        <a:rPr lang="el-GR" sz="2200" kern="1200" dirty="0" err="1">
                          <a:solidFill>
                            <a:schemeClr val="dk1"/>
                          </a:solidFill>
                          <a:effectLst/>
                          <a:latin typeface="+mn-lt"/>
                          <a:ea typeface="+mn-ea"/>
                          <a:cs typeface="+mn-cs"/>
                        </a:rPr>
                        <a:t>marketing</a:t>
                      </a:r>
                      <a:r>
                        <a:rPr lang="el-GR" sz="2200" kern="1200" dirty="0">
                          <a:solidFill>
                            <a:schemeClr val="dk1"/>
                          </a:solidFill>
                          <a:effectLst/>
                          <a:latin typeface="+mn-lt"/>
                          <a:ea typeface="+mn-ea"/>
                          <a:cs typeface="+mn-cs"/>
                        </a:rPr>
                        <a:t> και διαχείριση κεφαλαίων.</a:t>
                      </a:r>
                      <a:endParaRPr lang="en-US" sz="2200" kern="1200" dirty="0">
                        <a:solidFill>
                          <a:schemeClr val="dk1"/>
                        </a:solidFill>
                        <a:effectLst/>
                        <a:latin typeface="+mn-lt"/>
                        <a:ea typeface="+mn-ea"/>
                        <a:cs typeface="+mn-cs"/>
                      </a:endParaRPr>
                    </a:p>
                    <a:p>
                      <a:pPr marL="342900" lvl="0" indent="-342900">
                        <a:buFont typeface="Arial" panose="020B0604020202020204" pitchFamily="34" charset="0"/>
                        <a:buChar char="•"/>
                      </a:pPr>
                      <a:r>
                        <a:rPr lang="el-GR" sz="2200" kern="1200" dirty="0">
                          <a:solidFill>
                            <a:schemeClr val="dk1"/>
                          </a:solidFill>
                          <a:effectLst/>
                          <a:latin typeface="+mn-lt"/>
                          <a:ea typeface="+mn-ea"/>
                          <a:cs typeface="+mn-cs"/>
                        </a:rPr>
                        <a:t>Συνεργασία με πανεπιστήμια και ερευνητικά κέντρα για την προώθηση της καινοτομίας.</a:t>
                      </a:r>
                    </a:p>
                    <a:p>
                      <a:pPr lvl="0"/>
                      <a:endParaRPr lang="en-US" sz="2200" kern="1200" dirty="0">
                        <a:solidFill>
                          <a:schemeClr val="dk1"/>
                        </a:solidFill>
                        <a:effectLst/>
                        <a:latin typeface="+mn-lt"/>
                        <a:ea typeface="+mn-ea"/>
                        <a:cs typeface="+mn-cs"/>
                      </a:endParaRPr>
                    </a:p>
                    <a:p>
                      <a:r>
                        <a:rPr lang="el-GR" sz="2200" b="1" kern="1200" dirty="0">
                          <a:solidFill>
                            <a:schemeClr val="dk1"/>
                          </a:solidFill>
                          <a:effectLst/>
                          <a:latin typeface="+mn-lt"/>
                          <a:ea typeface="+mn-ea"/>
                          <a:cs typeface="+mn-cs"/>
                        </a:rPr>
                        <a:t>Επιθυμητά Αποτελέσματα:</a:t>
                      </a:r>
                      <a:endParaRPr lang="en-US" sz="2200" kern="1200" dirty="0">
                        <a:solidFill>
                          <a:schemeClr val="dk1"/>
                        </a:solidFill>
                        <a:effectLst/>
                        <a:latin typeface="+mn-lt"/>
                        <a:ea typeface="+mn-ea"/>
                        <a:cs typeface="+mn-cs"/>
                      </a:endParaRPr>
                    </a:p>
                    <a:p>
                      <a:pPr marL="342900" lvl="0" indent="-342900">
                        <a:buFont typeface="Arial" panose="020B0604020202020204" pitchFamily="34" charset="0"/>
                        <a:buChar char="•"/>
                      </a:pPr>
                      <a:r>
                        <a:rPr lang="el-GR" sz="2200" kern="1200" dirty="0">
                          <a:solidFill>
                            <a:schemeClr val="dk1"/>
                          </a:solidFill>
                          <a:effectLst/>
                          <a:latin typeface="+mn-lt"/>
                          <a:ea typeface="+mn-ea"/>
                          <a:cs typeface="+mn-cs"/>
                        </a:rPr>
                        <a:t>Αύξηση των νέων επιχειρηματικών πρωτοβουλιών.</a:t>
                      </a:r>
                      <a:endParaRPr lang="en-US" sz="2200" kern="1200" dirty="0">
                        <a:solidFill>
                          <a:schemeClr val="dk1"/>
                        </a:solidFill>
                        <a:effectLst/>
                        <a:latin typeface="+mn-lt"/>
                        <a:ea typeface="+mn-ea"/>
                        <a:cs typeface="+mn-cs"/>
                      </a:endParaRPr>
                    </a:p>
                    <a:p>
                      <a:pPr marL="342900" lvl="0" indent="-342900">
                        <a:buFont typeface="Arial" panose="020B0604020202020204" pitchFamily="34" charset="0"/>
                        <a:buChar char="•"/>
                      </a:pPr>
                      <a:r>
                        <a:rPr lang="el-GR" sz="2200" kern="1200" dirty="0">
                          <a:solidFill>
                            <a:schemeClr val="dk1"/>
                          </a:solidFill>
                          <a:effectLst/>
                          <a:latin typeface="+mn-lt"/>
                          <a:ea typeface="+mn-ea"/>
                          <a:cs typeface="+mn-cs"/>
                        </a:rPr>
                        <a:t>Δημιουργία ενός δικτύου υποστήριξης </a:t>
                      </a:r>
                      <a:r>
                        <a:rPr lang="el-GR" sz="2200" kern="1200" dirty="0" err="1">
                          <a:solidFill>
                            <a:schemeClr val="dk1"/>
                          </a:solidFill>
                          <a:effectLst/>
                          <a:latin typeface="+mn-lt"/>
                          <a:ea typeface="+mn-ea"/>
                          <a:cs typeface="+mn-cs"/>
                        </a:rPr>
                        <a:t>start-ups</a:t>
                      </a:r>
                      <a:r>
                        <a:rPr lang="el-GR" sz="2200" kern="1200" dirty="0">
                          <a:solidFill>
                            <a:schemeClr val="dk1"/>
                          </a:solidFill>
                          <a:effectLst/>
                          <a:latin typeface="+mn-lt"/>
                          <a:ea typeface="+mn-ea"/>
                          <a:cs typeface="+mn-cs"/>
                        </a:rPr>
                        <a:t>.</a:t>
                      </a:r>
                      <a:endParaRPr lang="en-US" sz="2200" kern="1200" dirty="0">
                        <a:solidFill>
                          <a:schemeClr val="dk1"/>
                        </a:solidFill>
                        <a:effectLst/>
                        <a:latin typeface="+mn-lt"/>
                        <a:ea typeface="+mn-ea"/>
                        <a:cs typeface="+mn-cs"/>
                      </a:endParaRPr>
                    </a:p>
                    <a:p>
                      <a:pPr marL="342900" lvl="0" indent="-342900">
                        <a:buFont typeface="Arial" panose="020B0604020202020204" pitchFamily="34" charset="0"/>
                        <a:buChar char="•"/>
                      </a:pPr>
                      <a:r>
                        <a:rPr lang="el-GR" sz="2200" kern="1200" dirty="0">
                          <a:solidFill>
                            <a:schemeClr val="dk1"/>
                          </a:solidFill>
                          <a:effectLst/>
                          <a:latin typeface="+mn-lt"/>
                          <a:ea typeface="+mn-ea"/>
                          <a:cs typeface="+mn-cs"/>
                        </a:rPr>
                        <a:t>Βελτίωση του επιχειρηματικού κλίματος για νεοφυείς επιχειρήσεις.</a:t>
                      </a:r>
                      <a:endParaRPr lang="en-US" sz="2200" kern="1200" dirty="0">
                        <a:solidFill>
                          <a:schemeClr val="dk1"/>
                        </a:solidFill>
                        <a:effectLst/>
                        <a:latin typeface="+mn-lt"/>
                        <a:ea typeface="+mn-ea"/>
                        <a:cs typeface="+mn-cs"/>
                      </a:endParaRPr>
                    </a:p>
                    <a:p>
                      <a:pPr algn="ctr" fontAlgn="b"/>
                      <a:endParaRPr lang="el-GR" sz="2200" b="1" i="0" u="none" strike="noStrike" dirty="0">
                        <a:solidFill>
                          <a:srgbClr val="000000"/>
                        </a:solidFill>
                        <a:effectLst/>
                        <a:latin typeface="Calibri" panose="020F0502020204030204" pitchFamily="34" charset="0"/>
                      </a:endParaRPr>
                    </a:p>
                  </a:txBody>
                  <a:tcPr marL="4763" marR="4763" marT="4763"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hMerge="1">
                  <a:txBody>
                    <a:bodyPr/>
                    <a:lstStyle/>
                    <a:p>
                      <a:pPr algn="ctr" fontAlgn="b"/>
                      <a:endParaRPr lang="el-GR" sz="2800" b="1" i="0" u="none" strike="noStrike" dirty="0">
                        <a:solidFill>
                          <a:srgbClr val="000000"/>
                        </a:solidFill>
                        <a:effectLst/>
                        <a:latin typeface="Calibri" panose="020F0502020204030204" pitchFamily="34" charset="0"/>
                      </a:endParaRPr>
                    </a:p>
                  </a:txBody>
                  <a:tcPr marL="4763" marR="4763" marT="4763"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hMerge="1">
                  <a:txBody>
                    <a:bodyPr/>
                    <a:lstStyle/>
                    <a:p>
                      <a:pPr algn="ctr" fontAlgn="b"/>
                      <a:endParaRPr lang="el-GR" sz="2800" b="1" i="0" u="none" strike="noStrike" dirty="0">
                        <a:solidFill>
                          <a:srgbClr val="000000"/>
                        </a:solidFill>
                        <a:effectLst/>
                        <a:latin typeface="Calibri" panose="020F0502020204030204" pitchFamily="34" charset="0"/>
                      </a:endParaRPr>
                    </a:p>
                  </a:txBody>
                  <a:tcPr marL="4763" marR="4763" marT="4763"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hMerge="1">
                  <a:txBody>
                    <a:bodyPr/>
                    <a:lstStyle/>
                    <a:p>
                      <a:pPr algn="ctr" fontAlgn="b"/>
                      <a:endParaRPr lang="el-GR" sz="2800" b="1" i="0" u="none" strike="noStrike" dirty="0">
                        <a:solidFill>
                          <a:srgbClr val="000000"/>
                        </a:solidFill>
                        <a:effectLst/>
                        <a:latin typeface="Calibri" panose="020F0502020204030204" pitchFamily="34" charset="0"/>
                      </a:endParaRPr>
                    </a:p>
                  </a:txBody>
                  <a:tcPr marL="4763" marR="4763" marT="4763"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386985116"/>
                  </a:ext>
                </a:extLst>
              </a:tr>
            </a:tbl>
          </a:graphicData>
        </a:graphic>
      </p:graphicFrame>
      <p:sp>
        <p:nvSpPr>
          <p:cNvPr id="2" name="Θέση αριθμού διαφάνειας 1">
            <a:extLst>
              <a:ext uri="{FF2B5EF4-FFF2-40B4-BE49-F238E27FC236}">
                <a16:creationId xmlns:a16="http://schemas.microsoft.com/office/drawing/2014/main" id="{652B4FD6-CF50-49B9-94A8-2DF94F988868}"/>
              </a:ext>
            </a:extLst>
          </p:cNvPr>
          <p:cNvSpPr>
            <a:spLocks noGrp="1"/>
          </p:cNvSpPr>
          <p:nvPr>
            <p:ph type="sldNum" sz="quarter" idx="7"/>
          </p:nvPr>
        </p:nvSpPr>
        <p:spPr/>
        <p:txBody>
          <a:bodyPr/>
          <a:lstStyle/>
          <a:p>
            <a:fld id="{B6F15528-21DE-4FAA-801E-634DDDAF4B2B}" type="slidenum">
              <a:rPr lang="el-GR" smtClean="0"/>
              <a:t>26</a:t>
            </a:fld>
            <a:endParaRPr lang="el-GR"/>
          </a:p>
        </p:txBody>
      </p:sp>
    </p:spTree>
    <p:extLst>
      <p:ext uri="{BB962C8B-B14F-4D97-AF65-F5344CB8AC3E}">
        <p14:creationId xmlns:p14="http://schemas.microsoft.com/office/powerpoint/2010/main" val="1004961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19151A-16B9-52D9-C415-88FCA28E6250}"/>
            </a:ext>
          </a:extLst>
        </p:cNvPr>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A75BC204-FC3E-2487-EA2C-F3285A518F77}"/>
              </a:ext>
            </a:extLst>
          </p:cNvPr>
          <p:cNvGraphicFramePr>
            <a:graphicFrameLocks noGrp="1"/>
          </p:cNvGraphicFramePr>
          <p:nvPr>
            <p:extLst>
              <p:ext uri="{D42A27DB-BD31-4B8C-83A1-F6EECF244321}">
                <p14:modId xmlns:p14="http://schemas.microsoft.com/office/powerpoint/2010/main" val="248310746"/>
              </p:ext>
            </p:extLst>
          </p:nvPr>
        </p:nvGraphicFramePr>
        <p:xfrm>
          <a:off x="894557" y="76196"/>
          <a:ext cx="17144999" cy="10299704"/>
        </p:xfrm>
        <a:graphic>
          <a:graphicData uri="http://schemas.openxmlformats.org/drawingml/2006/table">
            <a:tbl>
              <a:tblPr>
                <a:tableStyleId>{5C22544A-7EE6-4342-B048-85BDC9FD1C3A}</a:tableStyleId>
              </a:tblPr>
              <a:tblGrid>
                <a:gridCol w="2857500">
                  <a:extLst>
                    <a:ext uri="{9D8B030D-6E8A-4147-A177-3AD203B41FA5}">
                      <a16:colId xmlns:a16="http://schemas.microsoft.com/office/drawing/2014/main" val="1734176469"/>
                    </a:ext>
                  </a:extLst>
                </a:gridCol>
                <a:gridCol w="952499">
                  <a:extLst>
                    <a:ext uri="{9D8B030D-6E8A-4147-A177-3AD203B41FA5}">
                      <a16:colId xmlns:a16="http://schemas.microsoft.com/office/drawing/2014/main" val="2552197842"/>
                    </a:ext>
                  </a:extLst>
                </a:gridCol>
                <a:gridCol w="4762501">
                  <a:extLst>
                    <a:ext uri="{9D8B030D-6E8A-4147-A177-3AD203B41FA5}">
                      <a16:colId xmlns:a16="http://schemas.microsoft.com/office/drawing/2014/main" val="3801079791"/>
                    </a:ext>
                  </a:extLst>
                </a:gridCol>
                <a:gridCol w="8572499">
                  <a:extLst>
                    <a:ext uri="{9D8B030D-6E8A-4147-A177-3AD203B41FA5}">
                      <a16:colId xmlns:a16="http://schemas.microsoft.com/office/drawing/2014/main" val="2086754951"/>
                    </a:ext>
                  </a:extLst>
                </a:gridCol>
              </a:tblGrid>
              <a:tr h="527802">
                <a:tc gridSpan="4">
                  <a:txBody>
                    <a:bodyPr/>
                    <a:lstStyle/>
                    <a:p>
                      <a:pPr algn="ctr"/>
                      <a:r>
                        <a:rPr lang="el-GR" sz="2800" b="1" kern="1200" dirty="0">
                          <a:solidFill>
                            <a:schemeClr val="dk1"/>
                          </a:solidFill>
                          <a:effectLst/>
                          <a:latin typeface="+mn-lt"/>
                          <a:ea typeface="+mn-ea"/>
                          <a:cs typeface="+mn-cs"/>
                        </a:rPr>
                        <a:t>ΤΟΜΕΙΣ ΕΥΘΥΝΗΣ ΚΑΙ ΔΙΟΙΚΗΤΙΚΉ ΔΙΑΡΘΡΩΣΗ</a:t>
                      </a:r>
                      <a:endParaRPr lang="en-US" sz="2800" kern="1200" dirty="0">
                        <a:solidFill>
                          <a:schemeClr val="dk1"/>
                        </a:solidFill>
                        <a:effectLst/>
                        <a:latin typeface="+mn-lt"/>
                        <a:ea typeface="+mn-ea"/>
                        <a:cs typeface="+mn-cs"/>
                      </a:endParaRPr>
                    </a:p>
                  </a:txBody>
                  <a:tcPr marL="4763" marR="4763" marT="47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2"/>
                    </a:solidFill>
                  </a:tcPr>
                </a:tc>
                <a:tc hMerge="1">
                  <a:txBody>
                    <a:bodyPr/>
                    <a:lstStyle/>
                    <a:p>
                      <a:endParaRPr lang="en-US"/>
                    </a:p>
                  </a:txBody>
                  <a:tcPr>
                    <a:lnL w="12700" cap="flat" cmpd="sng" algn="ctr">
                      <a:solidFill>
                        <a:schemeClr val="bg1">
                          <a:lumMod val="65000"/>
                        </a:schemeClr>
                      </a:solidFill>
                      <a:prstDash val="solid"/>
                      <a:round/>
                      <a:headEnd type="none" w="med" len="med"/>
                      <a:tailEnd type="none" w="med" len="med"/>
                    </a:lnL>
                  </a:tcPr>
                </a:tc>
                <a:tc hMerge="1">
                  <a:txBody>
                    <a:bodyPr/>
                    <a:lstStyle/>
                    <a:p>
                      <a:endParaRPr lang="en-US"/>
                    </a:p>
                  </a:txBody>
                  <a:tcPr/>
                </a:tc>
                <a:tc hMerge="1">
                  <a:txBody>
                    <a:bodyPr/>
                    <a:lstStyle/>
                    <a:p>
                      <a:endParaRPr lang="en-US"/>
                    </a:p>
                  </a:txBody>
                  <a:tcPr>
                    <a:lnL w="12700" cap="flat" cmpd="sng" algn="ctr">
                      <a:solidFill>
                        <a:schemeClr val="bg1">
                          <a:lumMod val="65000"/>
                        </a:schemeClr>
                      </a:solidFill>
                      <a:prstDash val="solid"/>
                      <a:round/>
                      <a:headEnd type="none" w="med" len="med"/>
                      <a:tailEnd type="none" w="med" len="med"/>
                    </a:lnL>
                  </a:tcPr>
                </a:tc>
                <a:extLst>
                  <a:ext uri="{0D108BD9-81ED-4DB2-BD59-A6C34878D82A}">
                    <a16:rowId xmlns:a16="http://schemas.microsoft.com/office/drawing/2014/main" val="1661391081"/>
                  </a:ext>
                </a:extLst>
              </a:tr>
              <a:tr h="527802">
                <a:tc>
                  <a:txBody>
                    <a:bodyPr/>
                    <a:lstStyle/>
                    <a:p>
                      <a:pPr algn="ctr" fontAlgn="b"/>
                      <a:r>
                        <a:rPr lang="el-GR" sz="2400" b="1" i="0" u="none" strike="noStrike" dirty="0">
                          <a:solidFill>
                            <a:srgbClr val="000000"/>
                          </a:solidFill>
                          <a:effectLst/>
                          <a:latin typeface="Calibri" panose="020F0502020204030204" pitchFamily="34" charset="0"/>
                        </a:rPr>
                        <a:t>ΤΟΜΕΑΣ</a:t>
                      </a:r>
                    </a:p>
                  </a:txBody>
                  <a:tcPr marL="4763" marR="4763" marT="4763"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l-GR" sz="2400" b="1" i="0" u="none" strike="noStrike" dirty="0">
                          <a:solidFill>
                            <a:srgbClr val="000000"/>
                          </a:solidFill>
                          <a:effectLst/>
                          <a:latin typeface="Calibri" panose="020F0502020204030204" pitchFamily="34" charset="0"/>
                        </a:rPr>
                        <a:t>ΑΑ</a:t>
                      </a:r>
                    </a:p>
                  </a:txBody>
                  <a:tcPr marL="4763" marR="4763" marT="4763"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l-GR" sz="2800" b="1" kern="1200" dirty="0">
                          <a:solidFill>
                            <a:schemeClr val="dk1"/>
                          </a:solidFill>
                          <a:effectLst/>
                          <a:latin typeface="+mn-lt"/>
                          <a:ea typeface="+mn-ea"/>
                          <a:cs typeface="+mn-cs"/>
                        </a:rPr>
                        <a:t>ΙΔΙΟΤΗΤΑ</a:t>
                      </a:r>
                      <a:endParaRPr lang="el-GR" sz="2400" b="1" i="0" u="none" strike="noStrike" dirty="0">
                        <a:solidFill>
                          <a:srgbClr val="000000"/>
                        </a:solidFill>
                        <a:effectLst/>
                        <a:latin typeface="Calibri" panose="020F0502020204030204" pitchFamily="34" charset="0"/>
                      </a:endParaRPr>
                    </a:p>
                  </a:txBody>
                  <a:tcPr marL="4763" marR="4763" marT="4763"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l-GR" sz="2800" b="1" kern="1200" dirty="0">
                          <a:solidFill>
                            <a:schemeClr val="dk1"/>
                          </a:solidFill>
                          <a:effectLst/>
                          <a:latin typeface="+mn-lt"/>
                          <a:ea typeface="+mn-ea"/>
                          <a:cs typeface="+mn-cs"/>
                        </a:rPr>
                        <a:t>ΟΝΟΜΑΤΕΠΩΝΥΜΟ</a:t>
                      </a:r>
                      <a:r>
                        <a:rPr lang="en-US" sz="2400" u="none" strike="noStrike" dirty="0">
                          <a:effectLst/>
                        </a:rPr>
                        <a:t> </a:t>
                      </a:r>
                      <a:endParaRPr lang="el-GR" sz="2400" b="1" i="0" u="none" strike="noStrike" dirty="0">
                        <a:solidFill>
                          <a:srgbClr val="000000"/>
                        </a:solidFill>
                        <a:effectLst/>
                        <a:latin typeface="Calibri" panose="020F0502020204030204" pitchFamily="34" charset="0"/>
                      </a:endParaRPr>
                    </a:p>
                  </a:txBody>
                  <a:tcPr marL="4763" marR="4763" marT="4763"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604947502"/>
                  </a:ext>
                </a:extLst>
              </a:tr>
              <a:tr h="453234">
                <a:tc rowSpan="5">
                  <a:txBody>
                    <a:bodyPr/>
                    <a:lstStyle/>
                    <a:p>
                      <a:pPr algn="ctr"/>
                      <a:r>
                        <a:rPr lang="el-GR" sz="2000" b="1" kern="1200" dirty="0">
                          <a:solidFill>
                            <a:schemeClr val="dk1"/>
                          </a:solidFill>
                          <a:effectLst/>
                          <a:latin typeface="+mn-lt"/>
                          <a:ea typeface="+mn-ea"/>
                          <a:cs typeface="+mn-cs"/>
                        </a:rPr>
                        <a:t>ΝΟΜΙΚΗΣ ΣΥΜΒΟΥΛΕΥΤΙΚΗΣ ΚΑΙ ΔΙΑΧΕΙΡΙΣΗΣ ΚΙΝΔΥΝΩΝ</a:t>
                      </a:r>
                      <a:endParaRPr lang="en-US" sz="1400" kern="1200" dirty="0">
                        <a:solidFill>
                          <a:schemeClr val="dk1"/>
                        </a:solidFill>
                        <a:effectLst/>
                        <a:latin typeface="+mn-lt"/>
                        <a:ea typeface="+mn-ea"/>
                        <a:cs typeface="+mn-cs"/>
                      </a:endParaRPr>
                    </a:p>
                  </a:txBody>
                  <a:tcPr marL="4763" marR="4763" marT="47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l-GR" sz="2000" b="0" i="0" u="none" strike="noStrike" dirty="0">
                          <a:solidFill>
                            <a:srgbClr val="000000"/>
                          </a:solidFill>
                          <a:effectLst/>
                          <a:latin typeface="Calibri" panose="020F0502020204030204" pitchFamily="34" charset="0"/>
                        </a:rPr>
                        <a:t>1</a:t>
                      </a:r>
                    </a:p>
                  </a:txBody>
                  <a:tcPr marL="4763" marR="4763" marT="4763"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nSpc>
                          <a:spcPct val="107000"/>
                        </a:lnSpc>
                        <a:spcAft>
                          <a:spcPts val="800"/>
                        </a:spcAft>
                      </a:pPr>
                      <a:r>
                        <a:rPr lang="el-GR" sz="2000" dirty="0">
                          <a:effectLst/>
                          <a:latin typeface="Calibri" panose="020F0502020204030204" pitchFamily="34" charset="0"/>
                          <a:ea typeface="Calibri" panose="020F0502020204030204" pitchFamily="34" charset="0"/>
                          <a:cs typeface="Times New Roman" panose="02020603050405020304" pitchFamily="18" charset="0"/>
                        </a:rPr>
                        <a:t>ΠΡΟΕΔΡΟΣ</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l-GR" sz="2400" b="1" i="0" u="none" strike="noStrike" dirty="0">
                          <a:solidFill>
                            <a:srgbClr val="000000"/>
                          </a:solidFill>
                          <a:effectLst/>
                          <a:latin typeface="Calibri" panose="020F0502020204030204" pitchFamily="34" charset="0"/>
                        </a:rPr>
                        <a:t>ΜΠΙΣΤΟΛΑΣ ΝΙΚΟΣ</a:t>
                      </a:r>
                    </a:p>
                  </a:txBody>
                  <a:tcPr marL="4763" marR="4763" marT="4763"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604513595"/>
                  </a:ext>
                </a:extLst>
              </a:tr>
              <a:tr h="453234">
                <a:tc vMerge="1">
                  <a:txBody>
                    <a:bodyPr/>
                    <a:lstStyle/>
                    <a:p>
                      <a:endParaRPr lang="el-GR"/>
                    </a:p>
                  </a:txBody>
                  <a:tcPr/>
                </a:tc>
                <a:tc>
                  <a:txBody>
                    <a:bodyPr/>
                    <a:lstStyle/>
                    <a:p>
                      <a:pPr algn="ctr" fontAlgn="b"/>
                      <a:r>
                        <a:rPr lang="el-GR" sz="2000" b="0" i="0" u="none" strike="noStrike" dirty="0">
                          <a:solidFill>
                            <a:srgbClr val="000000"/>
                          </a:solidFill>
                          <a:effectLst/>
                          <a:latin typeface="Calibri" panose="020F0502020204030204" pitchFamily="34" charset="0"/>
                        </a:rPr>
                        <a:t>2</a:t>
                      </a:r>
                    </a:p>
                  </a:txBody>
                  <a:tcPr marL="4763" marR="4763" marT="4763"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nSpc>
                          <a:spcPct val="107000"/>
                        </a:lnSpc>
                        <a:spcAft>
                          <a:spcPts val="800"/>
                        </a:spcAft>
                      </a:pPr>
                      <a:r>
                        <a:rPr lang="el-GR" sz="2000" dirty="0">
                          <a:effectLst/>
                          <a:latin typeface="Calibri" panose="020F0502020204030204" pitchFamily="34" charset="0"/>
                          <a:ea typeface="Calibri" panose="020F0502020204030204" pitchFamily="34" charset="0"/>
                          <a:cs typeface="Times New Roman" panose="02020603050405020304" pitchFamily="18" charset="0"/>
                        </a:rPr>
                        <a:t>ΑΝΤΙΠΡΟΕΔΡΟΣ</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l-GR" sz="2400" b="1" i="0" u="none" strike="noStrike" dirty="0">
                          <a:solidFill>
                            <a:srgbClr val="000000"/>
                          </a:solidFill>
                          <a:effectLst/>
                          <a:latin typeface="Calibri" panose="020F0502020204030204" pitchFamily="34" charset="0"/>
                        </a:rPr>
                        <a:t>ΚΟΥΜΟΥΝΔΟΥΡΟΣ ΓΙΑΝΝΗΣ</a:t>
                      </a:r>
                    </a:p>
                  </a:txBody>
                  <a:tcPr marL="4763" marR="4763" marT="4763"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036458940"/>
                  </a:ext>
                </a:extLst>
              </a:tr>
              <a:tr h="453234">
                <a:tc vMerge="1">
                  <a:txBody>
                    <a:bodyPr/>
                    <a:lstStyle/>
                    <a:p>
                      <a:pPr algn="ctr"/>
                      <a:endParaRPr lang="en-US" sz="1400" kern="1200" dirty="0">
                        <a:solidFill>
                          <a:schemeClr val="dk1"/>
                        </a:solidFill>
                        <a:effectLst/>
                        <a:latin typeface="+mn-lt"/>
                        <a:ea typeface="+mn-ea"/>
                        <a:cs typeface="+mn-cs"/>
                      </a:endParaRPr>
                    </a:p>
                  </a:txBody>
                  <a:tcPr marL="4763" marR="4763" marT="47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l-GR" sz="2000" b="0" i="0" u="none" strike="noStrike" dirty="0">
                          <a:solidFill>
                            <a:srgbClr val="000000"/>
                          </a:solidFill>
                          <a:effectLst/>
                          <a:latin typeface="Calibri" panose="020F0502020204030204" pitchFamily="34" charset="0"/>
                        </a:rPr>
                        <a:t>3</a:t>
                      </a:r>
                    </a:p>
                  </a:txBody>
                  <a:tcPr marL="4763" marR="4763" marT="4763"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nSpc>
                          <a:spcPct val="107000"/>
                        </a:lnSpc>
                        <a:spcAft>
                          <a:spcPts val="800"/>
                        </a:spcAft>
                      </a:pPr>
                      <a:r>
                        <a:rPr lang="el-GR" sz="2000" dirty="0">
                          <a:effectLst/>
                          <a:latin typeface="Calibri" panose="020F0502020204030204" pitchFamily="34" charset="0"/>
                          <a:ea typeface="Calibri" panose="020F0502020204030204" pitchFamily="34" charset="0"/>
                          <a:cs typeface="Times New Roman" panose="02020603050405020304" pitchFamily="18" charset="0"/>
                        </a:rPr>
                        <a:t>ΜΕΛΟΣ</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l-GR" sz="2400" b="1" i="0" u="none" strike="noStrike" dirty="0">
                          <a:solidFill>
                            <a:srgbClr val="000000"/>
                          </a:solidFill>
                          <a:effectLst/>
                          <a:latin typeface="Calibri" panose="020F0502020204030204" pitchFamily="34" charset="0"/>
                        </a:rPr>
                        <a:t>ΝΤΑΟΥΛΑΡΗΣ ΑΛΕΞΗΣ</a:t>
                      </a:r>
                    </a:p>
                  </a:txBody>
                  <a:tcPr marL="4763" marR="4763" marT="4763"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956269512"/>
                  </a:ext>
                </a:extLst>
              </a:tr>
              <a:tr h="453234">
                <a:tc vMerge="1">
                  <a:txBody>
                    <a:bodyPr/>
                    <a:lstStyle/>
                    <a:p>
                      <a:endParaRPr lang="el-GR"/>
                    </a:p>
                  </a:txBody>
                  <a:tcPr/>
                </a:tc>
                <a:tc>
                  <a:txBody>
                    <a:bodyPr/>
                    <a:lstStyle/>
                    <a:p>
                      <a:pPr algn="ctr" fontAlgn="b"/>
                      <a:r>
                        <a:rPr lang="el-GR" sz="2000" b="0" i="0" u="none" strike="noStrike" dirty="0">
                          <a:solidFill>
                            <a:srgbClr val="000000"/>
                          </a:solidFill>
                          <a:effectLst/>
                          <a:latin typeface="Calibri" panose="020F0502020204030204" pitchFamily="34" charset="0"/>
                        </a:rPr>
                        <a:t>4</a:t>
                      </a:r>
                    </a:p>
                  </a:txBody>
                  <a:tcPr marL="4763" marR="4763" marT="47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nSpc>
                          <a:spcPct val="107000"/>
                        </a:lnSpc>
                        <a:spcAft>
                          <a:spcPts val="800"/>
                        </a:spcAft>
                      </a:pPr>
                      <a:r>
                        <a:rPr lang="el-GR" sz="2000" dirty="0">
                          <a:effectLst/>
                          <a:latin typeface="Calibri" panose="020F0502020204030204" pitchFamily="34" charset="0"/>
                          <a:ea typeface="Calibri" panose="020F0502020204030204" pitchFamily="34" charset="0"/>
                          <a:cs typeface="Times New Roman" panose="02020603050405020304" pitchFamily="18" charset="0"/>
                        </a:rPr>
                        <a:t>ΜΕΛΟΣ</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l-GR" sz="2400" b="1" i="0" u="none" strike="noStrike" dirty="0">
                          <a:solidFill>
                            <a:srgbClr val="000000"/>
                          </a:solidFill>
                          <a:effectLst/>
                          <a:latin typeface="Calibri" panose="020F0502020204030204" pitchFamily="34" charset="0"/>
                        </a:rPr>
                        <a:t>ΕΚΠΡΟΣΩΠΟΣ ΔΙΚΗΓΟΡΙΚΟΥ ΣΥΛΛΟΓΟΥ ΠΥΡΓΟΥ</a:t>
                      </a:r>
                    </a:p>
                  </a:txBody>
                  <a:tcPr marL="4763" marR="4763" marT="4763"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185581176"/>
                  </a:ext>
                </a:extLst>
              </a:tr>
              <a:tr h="453234">
                <a:tc vMerge="1">
                  <a:txBody>
                    <a:bodyPr/>
                    <a:lstStyle/>
                    <a:p>
                      <a:pPr algn="ctr"/>
                      <a:endParaRPr lang="en-US" sz="1400" kern="1200" dirty="0">
                        <a:solidFill>
                          <a:schemeClr val="dk1"/>
                        </a:solidFill>
                        <a:effectLst/>
                        <a:latin typeface="+mn-lt"/>
                        <a:ea typeface="+mn-ea"/>
                        <a:cs typeface="+mn-cs"/>
                      </a:endParaRPr>
                    </a:p>
                  </a:txBody>
                  <a:tcPr marL="4763" marR="4763" marT="47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l-GR" sz="2000" b="0" i="0" u="none" strike="noStrike" dirty="0">
                          <a:solidFill>
                            <a:srgbClr val="000000"/>
                          </a:solidFill>
                          <a:effectLst/>
                          <a:latin typeface="Calibri" panose="020F0502020204030204" pitchFamily="34" charset="0"/>
                        </a:rPr>
                        <a:t>5</a:t>
                      </a:r>
                    </a:p>
                  </a:txBody>
                  <a:tcPr marL="4763" marR="4763" marT="47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nSpc>
                          <a:spcPct val="107000"/>
                        </a:lnSpc>
                        <a:spcAft>
                          <a:spcPts val="800"/>
                        </a:spcAft>
                      </a:pPr>
                      <a:r>
                        <a:rPr lang="el-GR" sz="2000" dirty="0">
                          <a:effectLst/>
                          <a:latin typeface="Calibri" panose="020F0502020204030204" pitchFamily="34" charset="0"/>
                          <a:ea typeface="Calibri" panose="020F0502020204030204" pitchFamily="34" charset="0"/>
                          <a:cs typeface="Times New Roman" panose="02020603050405020304" pitchFamily="18" charset="0"/>
                        </a:rPr>
                        <a:t>ΜΕΛΟΣ</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l-GR" sz="2400" b="1" i="0" u="none" strike="noStrike" dirty="0">
                          <a:solidFill>
                            <a:srgbClr val="000000"/>
                          </a:solidFill>
                          <a:effectLst/>
                          <a:latin typeface="Calibri" panose="020F0502020204030204" pitchFamily="34" charset="0"/>
                        </a:rPr>
                        <a:t>ΕΚΠΡΟΣΩΠΟΣ ΔΙΚΗΓΟΡΙΚΟΥ ΣΥΛΛΟΓΟΥ ΑΜΑΛΙΑΔΑΣ</a:t>
                      </a:r>
                    </a:p>
                  </a:txBody>
                  <a:tcPr marL="4763" marR="4763" marT="4763"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758901930"/>
                  </a:ext>
                </a:extLst>
              </a:tr>
              <a:tr h="6977930">
                <a:tc gridSpan="4">
                  <a:txBody>
                    <a:bodyPr/>
                    <a:lstStyle/>
                    <a:p>
                      <a:r>
                        <a:rPr lang="el-GR" sz="2200" b="1" kern="1200" dirty="0">
                          <a:solidFill>
                            <a:schemeClr val="dk1"/>
                          </a:solidFill>
                          <a:effectLst/>
                          <a:latin typeface="+mn-lt"/>
                          <a:ea typeface="+mn-ea"/>
                          <a:cs typeface="+mn-cs"/>
                        </a:rPr>
                        <a:t>Ρόλος και Αρμοδιότητες:</a:t>
                      </a:r>
                      <a:endParaRPr lang="en-US" sz="2200" kern="1200" dirty="0">
                        <a:solidFill>
                          <a:schemeClr val="dk1"/>
                        </a:solidFill>
                        <a:effectLst/>
                        <a:latin typeface="+mn-lt"/>
                        <a:ea typeface="+mn-ea"/>
                        <a:cs typeface="+mn-cs"/>
                      </a:endParaRPr>
                    </a:p>
                    <a:p>
                      <a:pPr marL="342900" lvl="0" indent="-342900">
                        <a:buFont typeface="Arial" panose="020B0604020202020204" pitchFamily="34" charset="0"/>
                        <a:buChar char="•"/>
                      </a:pPr>
                      <a:r>
                        <a:rPr lang="el-GR" sz="2200" kern="1200" dirty="0">
                          <a:solidFill>
                            <a:schemeClr val="dk1"/>
                          </a:solidFill>
                          <a:effectLst/>
                          <a:latin typeface="+mn-lt"/>
                          <a:ea typeface="+mn-ea"/>
                          <a:cs typeface="+mn-cs"/>
                        </a:rPr>
                        <a:t>Παροχή νομικών συμβουλών για ζητήματα που αφορούν στις επιχειρήσεις.</a:t>
                      </a:r>
                      <a:endParaRPr lang="en-US" sz="2200" kern="1200" dirty="0">
                        <a:solidFill>
                          <a:schemeClr val="dk1"/>
                        </a:solidFill>
                        <a:effectLst/>
                        <a:latin typeface="+mn-lt"/>
                        <a:ea typeface="+mn-ea"/>
                        <a:cs typeface="+mn-cs"/>
                      </a:endParaRPr>
                    </a:p>
                    <a:p>
                      <a:pPr marL="342900" lvl="0" indent="-342900">
                        <a:buFont typeface="Arial" panose="020B0604020202020204" pitchFamily="34" charset="0"/>
                        <a:buChar char="•"/>
                      </a:pPr>
                      <a:r>
                        <a:rPr lang="el-GR" sz="2200" kern="1200" dirty="0">
                          <a:solidFill>
                            <a:schemeClr val="dk1"/>
                          </a:solidFill>
                          <a:effectLst/>
                          <a:latin typeface="+mn-lt"/>
                          <a:ea typeface="+mn-ea"/>
                          <a:cs typeface="+mn-cs"/>
                        </a:rPr>
                        <a:t>Ανάπτυξη στρατηγικών για τη μείωση επιχειρηματικών κινδύνων.</a:t>
                      </a:r>
                      <a:endParaRPr lang="en-US" sz="2200" kern="1200" dirty="0">
                        <a:solidFill>
                          <a:schemeClr val="dk1"/>
                        </a:solidFill>
                        <a:effectLst/>
                        <a:latin typeface="+mn-lt"/>
                        <a:ea typeface="+mn-ea"/>
                        <a:cs typeface="+mn-cs"/>
                      </a:endParaRPr>
                    </a:p>
                    <a:p>
                      <a:pPr marL="342900" lvl="0" indent="-342900">
                        <a:buFont typeface="Arial" panose="020B0604020202020204" pitchFamily="34" charset="0"/>
                        <a:buChar char="•"/>
                      </a:pPr>
                      <a:r>
                        <a:rPr lang="el-GR" sz="2200" kern="1200" dirty="0">
                          <a:solidFill>
                            <a:schemeClr val="dk1"/>
                          </a:solidFill>
                          <a:effectLst/>
                          <a:latin typeface="+mn-lt"/>
                          <a:ea typeface="+mn-ea"/>
                          <a:cs typeface="+mn-cs"/>
                        </a:rPr>
                        <a:t>Διαχείριση θεμάτων συμμόρφωσης με κανονισμούς.</a:t>
                      </a:r>
                    </a:p>
                    <a:p>
                      <a:pPr lvl="0"/>
                      <a:endParaRPr lang="en-US" sz="2200" kern="1200" dirty="0">
                        <a:solidFill>
                          <a:schemeClr val="dk1"/>
                        </a:solidFill>
                        <a:effectLst/>
                        <a:latin typeface="+mn-lt"/>
                        <a:ea typeface="+mn-ea"/>
                        <a:cs typeface="+mn-cs"/>
                      </a:endParaRPr>
                    </a:p>
                    <a:p>
                      <a:r>
                        <a:rPr lang="el-GR" sz="2200" b="1" kern="1200" dirty="0">
                          <a:solidFill>
                            <a:schemeClr val="dk1"/>
                          </a:solidFill>
                          <a:effectLst/>
                          <a:latin typeface="+mn-lt"/>
                          <a:ea typeface="+mn-ea"/>
                          <a:cs typeface="+mn-cs"/>
                        </a:rPr>
                        <a:t>Ενέργειες -  Δράσεις:</a:t>
                      </a:r>
                      <a:endParaRPr lang="en-US" sz="2200" kern="1200" dirty="0">
                        <a:solidFill>
                          <a:schemeClr val="dk1"/>
                        </a:solidFill>
                        <a:effectLst/>
                        <a:latin typeface="+mn-lt"/>
                        <a:ea typeface="+mn-ea"/>
                        <a:cs typeface="+mn-cs"/>
                      </a:endParaRPr>
                    </a:p>
                    <a:p>
                      <a:pPr marL="342900" lvl="0" indent="-342900">
                        <a:buFont typeface="Arial" panose="020B0604020202020204" pitchFamily="34" charset="0"/>
                        <a:buChar char="•"/>
                      </a:pPr>
                      <a:r>
                        <a:rPr lang="el-GR" sz="2200" kern="1200" dirty="0">
                          <a:solidFill>
                            <a:schemeClr val="dk1"/>
                          </a:solidFill>
                          <a:effectLst/>
                          <a:latin typeface="+mn-lt"/>
                          <a:ea typeface="+mn-ea"/>
                          <a:cs typeface="+mn-cs"/>
                        </a:rPr>
                        <a:t>Δημιουργία νομικού </a:t>
                      </a:r>
                      <a:r>
                        <a:rPr lang="el-GR" sz="2200" kern="1200" dirty="0" err="1">
                          <a:solidFill>
                            <a:schemeClr val="dk1"/>
                          </a:solidFill>
                          <a:effectLst/>
                          <a:latin typeface="+mn-lt"/>
                          <a:ea typeface="+mn-ea"/>
                          <a:cs typeface="+mn-cs"/>
                        </a:rPr>
                        <a:t>helpdesk</a:t>
                      </a:r>
                      <a:r>
                        <a:rPr lang="el-GR" sz="2200" kern="1200" dirty="0">
                          <a:solidFill>
                            <a:schemeClr val="dk1"/>
                          </a:solidFill>
                          <a:effectLst/>
                          <a:latin typeface="+mn-lt"/>
                          <a:ea typeface="+mn-ea"/>
                          <a:cs typeface="+mn-cs"/>
                        </a:rPr>
                        <a:t> για άμεση υποστήριξη μελών.</a:t>
                      </a:r>
                      <a:endParaRPr lang="en-US" sz="2200" kern="1200" dirty="0">
                        <a:solidFill>
                          <a:schemeClr val="dk1"/>
                        </a:solidFill>
                        <a:effectLst/>
                        <a:latin typeface="+mn-lt"/>
                        <a:ea typeface="+mn-ea"/>
                        <a:cs typeface="+mn-cs"/>
                      </a:endParaRPr>
                    </a:p>
                    <a:p>
                      <a:pPr marL="342900" lvl="0" indent="-342900">
                        <a:buFont typeface="Arial" panose="020B0604020202020204" pitchFamily="34" charset="0"/>
                        <a:buChar char="•"/>
                      </a:pPr>
                      <a:r>
                        <a:rPr lang="el-GR" sz="2200" kern="1200" dirty="0">
                          <a:solidFill>
                            <a:schemeClr val="dk1"/>
                          </a:solidFill>
                          <a:effectLst/>
                          <a:latin typeface="+mn-lt"/>
                          <a:ea typeface="+mn-ea"/>
                          <a:cs typeface="+mn-cs"/>
                        </a:rPr>
                        <a:t>Διοργάνωση σεμιναρίων για διαχείριση κινδύνων και κανονιστική συμμόρφωση.</a:t>
                      </a:r>
                      <a:endParaRPr lang="en-US" sz="2200" kern="1200" dirty="0">
                        <a:solidFill>
                          <a:schemeClr val="dk1"/>
                        </a:solidFill>
                        <a:effectLst/>
                        <a:latin typeface="+mn-lt"/>
                        <a:ea typeface="+mn-ea"/>
                        <a:cs typeface="+mn-cs"/>
                      </a:endParaRPr>
                    </a:p>
                    <a:p>
                      <a:pPr marL="342900" lvl="0" indent="-342900">
                        <a:buFont typeface="Arial" panose="020B0604020202020204" pitchFamily="34" charset="0"/>
                        <a:buChar char="•"/>
                      </a:pPr>
                      <a:r>
                        <a:rPr lang="el-GR" sz="2200" kern="1200" dirty="0">
                          <a:solidFill>
                            <a:schemeClr val="dk1"/>
                          </a:solidFill>
                          <a:effectLst/>
                          <a:latin typeface="+mn-lt"/>
                          <a:ea typeface="+mn-ea"/>
                          <a:cs typeface="+mn-cs"/>
                        </a:rPr>
                        <a:t>Παροχή υπηρεσιών </a:t>
                      </a:r>
                      <a:r>
                        <a:rPr lang="el-GR" sz="2200" kern="1200" dirty="0" err="1">
                          <a:solidFill>
                            <a:schemeClr val="dk1"/>
                          </a:solidFill>
                          <a:effectLst/>
                          <a:latin typeface="+mn-lt"/>
                          <a:ea typeface="+mn-ea"/>
                          <a:cs typeface="+mn-cs"/>
                        </a:rPr>
                        <a:t>mediation</a:t>
                      </a:r>
                      <a:r>
                        <a:rPr lang="el-GR" sz="2200" kern="1200" dirty="0">
                          <a:solidFill>
                            <a:schemeClr val="dk1"/>
                          </a:solidFill>
                          <a:effectLst/>
                          <a:latin typeface="+mn-lt"/>
                          <a:ea typeface="+mn-ea"/>
                          <a:cs typeface="+mn-cs"/>
                        </a:rPr>
                        <a:t> για τη διευθέτηση επιχειρηματικών διαφορών.</a:t>
                      </a:r>
                      <a:endParaRPr lang="en-US" sz="2200" kern="1200" dirty="0">
                        <a:solidFill>
                          <a:schemeClr val="dk1"/>
                        </a:solidFill>
                        <a:effectLst/>
                        <a:latin typeface="+mn-lt"/>
                        <a:ea typeface="+mn-ea"/>
                        <a:cs typeface="+mn-cs"/>
                      </a:endParaRPr>
                    </a:p>
                    <a:p>
                      <a:pPr marL="342900" lvl="0" indent="-342900">
                        <a:buFont typeface="Arial" panose="020B0604020202020204" pitchFamily="34" charset="0"/>
                        <a:buChar char="•"/>
                      </a:pPr>
                      <a:r>
                        <a:rPr lang="el-GR" sz="2200" kern="1200" dirty="0">
                          <a:solidFill>
                            <a:schemeClr val="dk1"/>
                          </a:solidFill>
                          <a:effectLst/>
                          <a:latin typeface="+mn-lt"/>
                          <a:ea typeface="+mn-ea"/>
                          <a:cs typeface="+mn-cs"/>
                        </a:rPr>
                        <a:t>Συνεργασία με εξειδικευμένους νομικούς συμβούλους για ειδικές ανάγκες των μελών.</a:t>
                      </a:r>
                    </a:p>
                    <a:p>
                      <a:pPr lvl="0"/>
                      <a:endParaRPr lang="en-US" sz="2200" kern="1200" dirty="0">
                        <a:solidFill>
                          <a:schemeClr val="dk1"/>
                        </a:solidFill>
                        <a:effectLst/>
                        <a:latin typeface="+mn-lt"/>
                        <a:ea typeface="+mn-ea"/>
                        <a:cs typeface="+mn-cs"/>
                      </a:endParaRPr>
                    </a:p>
                    <a:p>
                      <a:r>
                        <a:rPr lang="el-GR" sz="2200" b="1" kern="1200" dirty="0">
                          <a:solidFill>
                            <a:schemeClr val="dk1"/>
                          </a:solidFill>
                          <a:effectLst/>
                          <a:latin typeface="+mn-lt"/>
                          <a:ea typeface="+mn-ea"/>
                          <a:cs typeface="+mn-cs"/>
                        </a:rPr>
                        <a:t>Επιθυμητά Αποτελέσματα:</a:t>
                      </a:r>
                      <a:endParaRPr lang="en-US" sz="2200" kern="1200" dirty="0">
                        <a:solidFill>
                          <a:schemeClr val="dk1"/>
                        </a:solidFill>
                        <a:effectLst/>
                        <a:latin typeface="+mn-lt"/>
                        <a:ea typeface="+mn-ea"/>
                        <a:cs typeface="+mn-cs"/>
                      </a:endParaRPr>
                    </a:p>
                    <a:p>
                      <a:pPr marL="342900" lvl="0" indent="-342900">
                        <a:buFont typeface="Arial" panose="020B0604020202020204" pitchFamily="34" charset="0"/>
                        <a:buChar char="•"/>
                      </a:pPr>
                      <a:r>
                        <a:rPr lang="el-GR" sz="2200" kern="1200" dirty="0">
                          <a:solidFill>
                            <a:schemeClr val="dk1"/>
                          </a:solidFill>
                          <a:effectLst/>
                          <a:latin typeface="+mn-lt"/>
                          <a:ea typeface="+mn-ea"/>
                          <a:cs typeface="+mn-cs"/>
                        </a:rPr>
                        <a:t>Ελαχιστοποίηση νομικών προβλημάτων και κινδύνων για τα μέλη.</a:t>
                      </a:r>
                      <a:endParaRPr lang="en-US" sz="2200" kern="1200" dirty="0">
                        <a:solidFill>
                          <a:schemeClr val="dk1"/>
                        </a:solidFill>
                        <a:effectLst/>
                        <a:latin typeface="+mn-lt"/>
                        <a:ea typeface="+mn-ea"/>
                        <a:cs typeface="+mn-cs"/>
                      </a:endParaRPr>
                    </a:p>
                    <a:p>
                      <a:pPr marL="342900" lvl="0" indent="-342900">
                        <a:buFont typeface="Arial" panose="020B0604020202020204" pitchFamily="34" charset="0"/>
                        <a:buChar char="•"/>
                      </a:pPr>
                      <a:r>
                        <a:rPr lang="el-GR" sz="2200" kern="1200" dirty="0">
                          <a:solidFill>
                            <a:schemeClr val="dk1"/>
                          </a:solidFill>
                          <a:effectLst/>
                          <a:latin typeface="+mn-lt"/>
                          <a:ea typeface="+mn-ea"/>
                          <a:cs typeface="+mn-cs"/>
                        </a:rPr>
                        <a:t>Δημιουργία ενός ασφαλούς και αξιόπιστου επιχειρηματικού περιβάλλοντος.</a:t>
                      </a:r>
                      <a:endParaRPr lang="en-US" sz="2200" kern="1200" dirty="0">
                        <a:solidFill>
                          <a:schemeClr val="dk1"/>
                        </a:solidFill>
                        <a:effectLst/>
                        <a:latin typeface="+mn-lt"/>
                        <a:ea typeface="+mn-ea"/>
                        <a:cs typeface="+mn-cs"/>
                      </a:endParaRPr>
                    </a:p>
                    <a:p>
                      <a:pPr marL="342900" lvl="0" indent="-342900">
                        <a:buFont typeface="Arial" panose="020B0604020202020204" pitchFamily="34" charset="0"/>
                        <a:buChar char="•"/>
                      </a:pPr>
                      <a:r>
                        <a:rPr lang="el-GR" sz="2200" kern="1200" dirty="0">
                          <a:solidFill>
                            <a:schemeClr val="dk1"/>
                          </a:solidFill>
                          <a:effectLst/>
                          <a:latin typeface="+mn-lt"/>
                          <a:ea typeface="+mn-ea"/>
                          <a:cs typeface="+mn-cs"/>
                        </a:rPr>
                        <a:t>Βελτίωση της κανονιστικής συμμόρφωσης στις επιχειρήσεις.</a:t>
                      </a:r>
                      <a:endParaRPr lang="en-US" sz="2200" kern="1200" dirty="0">
                        <a:solidFill>
                          <a:schemeClr val="dk1"/>
                        </a:solidFill>
                        <a:effectLst/>
                        <a:latin typeface="+mn-lt"/>
                        <a:ea typeface="+mn-ea"/>
                        <a:cs typeface="+mn-cs"/>
                      </a:endParaRPr>
                    </a:p>
                    <a:p>
                      <a:pPr algn="ctr" fontAlgn="b"/>
                      <a:endParaRPr lang="el-GR" sz="2200" b="1" i="0" u="none" strike="noStrike" dirty="0">
                        <a:solidFill>
                          <a:srgbClr val="000000"/>
                        </a:solidFill>
                        <a:effectLst/>
                        <a:latin typeface="Calibri" panose="020F0502020204030204" pitchFamily="34" charset="0"/>
                      </a:endParaRPr>
                    </a:p>
                  </a:txBody>
                  <a:tcPr marL="4763" marR="4763" marT="4763"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hMerge="1">
                  <a:txBody>
                    <a:bodyPr/>
                    <a:lstStyle/>
                    <a:p>
                      <a:pPr algn="ctr" fontAlgn="b"/>
                      <a:endParaRPr lang="el-GR" sz="2800" b="1" i="0" u="none" strike="noStrike" dirty="0">
                        <a:solidFill>
                          <a:srgbClr val="000000"/>
                        </a:solidFill>
                        <a:effectLst/>
                        <a:latin typeface="Calibri" panose="020F0502020204030204" pitchFamily="34" charset="0"/>
                      </a:endParaRPr>
                    </a:p>
                  </a:txBody>
                  <a:tcPr marL="4763" marR="4763" marT="4763"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hMerge="1">
                  <a:txBody>
                    <a:bodyPr/>
                    <a:lstStyle/>
                    <a:p>
                      <a:pPr algn="ctr" fontAlgn="b"/>
                      <a:endParaRPr lang="el-GR" sz="2800" b="1" i="0" u="none" strike="noStrike" dirty="0">
                        <a:solidFill>
                          <a:srgbClr val="000000"/>
                        </a:solidFill>
                        <a:effectLst/>
                        <a:latin typeface="Calibri" panose="020F0502020204030204" pitchFamily="34" charset="0"/>
                      </a:endParaRPr>
                    </a:p>
                  </a:txBody>
                  <a:tcPr marL="4763" marR="4763" marT="4763"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hMerge="1">
                  <a:txBody>
                    <a:bodyPr/>
                    <a:lstStyle/>
                    <a:p>
                      <a:pPr algn="ctr" fontAlgn="b"/>
                      <a:endParaRPr lang="el-GR" sz="2800" b="1" i="0" u="none" strike="noStrike" dirty="0">
                        <a:solidFill>
                          <a:srgbClr val="000000"/>
                        </a:solidFill>
                        <a:effectLst/>
                        <a:latin typeface="Calibri" panose="020F0502020204030204" pitchFamily="34" charset="0"/>
                      </a:endParaRPr>
                    </a:p>
                  </a:txBody>
                  <a:tcPr marL="4763" marR="4763" marT="4763"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386985116"/>
                  </a:ext>
                </a:extLst>
              </a:tr>
            </a:tbl>
          </a:graphicData>
        </a:graphic>
      </p:graphicFrame>
      <p:sp>
        <p:nvSpPr>
          <p:cNvPr id="2" name="Θέση αριθμού διαφάνειας 1">
            <a:extLst>
              <a:ext uri="{FF2B5EF4-FFF2-40B4-BE49-F238E27FC236}">
                <a16:creationId xmlns:a16="http://schemas.microsoft.com/office/drawing/2014/main" id="{1513FD6A-A4B4-4D5E-AFDD-F3C11C359878}"/>
              </a:ext>
            </a:extLst>
          </p:cNvPr>
          <p:cNvSpPr>
            <a:spLocks noGrp="1"/>
          </p:cNvSpPr>
          <p:nvPr>
            <p:ph type="sldNum" sz="quarter" idx="7"/>
          </p:nvPr>
        </p:nvSpPr>
        <p:spPr/>
        <p:txBody>
          <a:bodyPr/>
          <a:lstStyle/>
          <a:p>
            <a:fld id="{B6F15528-21DE-4FAA-801E-634DDDAF4B2B}" type="slidenum">
              <a:rPr lang="el-GR" smtClean="0"/>
              <a:t>27</a:t>
            </a:fld>
            <a:endParaRPr lang="el-GR"/>
          </a:p>
        </p:txBody>
      </p:sp>
    </p:spTree>
    <p:extLst>
      <p:ext uri="{BB962C8B-B14F-4D97-AF65-F5344CB8AC3E}">
        <p14:creationId xmlns:p14="http://schemas.microsoft.com/office/powerpoint/2010/main" val="656755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449133-5949-64B2-8DD7-A50CDDD8E30E}"/>
            </a:ext>
          </a:extLst>
        </p:cNvPr>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1F1C49E7-AC30-7B80-9565-ACBFF1BE1FFE}"/>
              </a:ext>
            </a:extLst>
          </p:cNvPr>
          <p:cNvGraphicFramePr>
            <a:graphicFrameLocks noGrp="1"/>
          </p:cNvGraphicFramePr>
          <p:nvPr>
            <p:extLst>
              <p:ext uri="{D42A27DB-BD31-4B8C-83A1-F6EECF244321}">
                <p14:modId xmlns:p14="http://schemas.microsoft.com/office/powerpoint/2010/main" val="3141631805"/>
              </p:ext>
            </p:extLst>
          </p:nvPr>
        </p:nvGraphicFramePr>
        <p:xfrm>
          <a:off x="894557" y="76196"/>
          <a:ext cx="17144999" cy="10299704"/>
        </p:xfrm>
        <a:graphic>
          <a:graphicData uri="http://schemas.openxmlformats.org/drawingml/2006/table">
            <a:tbl>
              <a:tblPr>
                <a:tableStyleId>{5C22544A-7EE6-4342-B048-85BDC9FD1C3A}</a:tableStyleId>
              </a:tblPr>
              <a:tblGrid>
                <a:gridCol w="2857500">
                  <a:extLst>
                    <a:ext uri="{9D8B030D-6E8A-4147-A177-3AD203B41FA5}">
                      <a16:colId xmlns:a16="http://schemas.microsoft.com/office/drawing/2014/main" val="1734176469"/>
                    </a:ext>
                  </a:extLst>
                </a:gridCol>
                <a:gridCol w="952499">
                  <a:extLst>
                    <a:ext uri="{9D8B030D-6E8A-4147-A177-3AD203B41FA5}">
                      <a16:colId xmlns:a16="http://schemas.microsoft.com/office/drawing/2014/main" val="2552197842"/>
                    </a:ext>
                  </a:extLst>
                </a:gridCol>
                <a:gridCol w="4762501">
                  <a:extLst>
                    <a:ext uri="{9D8B030D-6E8A-4147-A177-3AD203B41FA5}">
                      <a16:colId xmlns:a16="http://schemas.microsoft.com/office/drawing/2014/main" val="3801079791"/>
                    </a:ext>
                  </a:extLst>
                </a:gridCol>
                <a:gridCol w="8572499">
                  <a:extLst>
                    <a:ext uri="{9D8B030D-6E8A-4147-A177-3AD203B41FA5}">
                      <a16:colId xmlns:a16="http://schemas.microsoft.com/office/drawing/2014/main" val="2086754951"/>
                    </a:ext>
                  </a:extLst>
                </a:gridCol>
              </a:tblGrid>
              <a:tr h="527802">
                <a:tc gridSpan="4">
                  <a:txBody>
                    <a:bodyPr/>
                    <a:lstStyle/>
                    <a:p>
                      <a:pPr algn="ctr"/>
                      <a:r>
                        <a:rPr lang="el-GR" sz="2800" b="1" kern="1200" dirty="0">
                          <a:solidFill>
                            <a:schemeClr val="dk1"/>
                          </a:solidFill>
                          <a:effectLst/>
                          <a:latin typeface="+mn-lt"/>
                          <a:ea typeface="+mn-ea"/>
                          <a:cs typeface="+mn-cs"/>
                        </a:rPr>
                        <a:t>ΤΟΜΕΙΣ ΕΥΘΥΝΗΣ ΚΑΙ ΔΙΟΙΚΗΤΙΚΉ ΔΙΑΡΘΡΩΣΗ</a:t>
                      </a:r>
                      <a:endParaRPr lang="en-US" sz="2800" kern="1200" dirty="0">
                        <a:solidFill>
                          <a:schemeClr val="dk1"/>
                        </a:solidFill>
                        <a:effectLst/>
                        <a:latin typeface="+mn-lt"/>
                        <a:ea typeface="+mn-ea"/>
                        <a:cs typeface="+mn-cs"/>
                      </a:endParaRPr>
                    </a:p>
                  </a:txBody>
                  <a:tcPr marL="4763" marR="4763" marT="47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2"/>
                    </a:solidFill>
                  </a:tcPr>
                </a:tc>
                <a:tc hMerge="1">
                  <a:txBody>
                    <a:bodyPr/>
                    <a:lstStyle/>
                    <a:p>
                      <a:endParaRPr lang="en-US"/>
                    </a:p>
                  </a:txBody>
                  <a:tcPr>
                    <a:lnL w="12700" cap="flat" cmpd="sng" algn="ctr">
                      <a:solidFill>
                        <a:schemeClr val="bg1">
                          <a:lumMod val="65000"/>
                        </a:schemeClr>
                      </a:solidFill>
                      <a:prstDash val="solid"/>
                      <a:round/>
                      <a:headEnd type="none" w="med" len="med"/>
                      <a:tailEnd type="none" w="med" len="med"/>
                    </a:lnL>
                  </a:tcPr>
                </a:tc>
                <a:tc hMerge="1">
                  <a:txBody>
                    <a:bodyPr/>
                    <a:lstStyle/>
                    <a:p>
                      <a:endParaRPr lang="en-US"/>
                    </a:p>
                  </a:txBody>
                  <a:tcPr/>
                </a:tc>
                <a:tc hMerge="1">
                  <a:txBody>
                    <a:bodyPr/>
                    <a:lstStyle/>
                    <a:p>
                      <a:endParaRPr lang="en-US"/>
                    </a:p>
                  </a:txBody>
                  <a:tcPr>
                    <a:lnL w="12700" cap="flat" cmpd="sng" algn="ctr">
                      <a:solidFill>
                        <a:schemeClr val="bg1">
                          <a:lumMod val="65000"/>
                        </a:schemeClr>
                      </a:solidFill>
                      <a:prstDash val="solid"/>
                      <a:round/>
                      <a:headEnd type="none" w="med" len="med"/>
                      <a:tailEnd type="none" w="med" len="med"/>
                    </a:lnL>
                  </a:tcPr>
                </a:tc>
                <a:extLst>
                  <a:ext uri="{0D108BD9-81ED-4DB2-BD59-A6C34878D82A}">
                    <a16:rowId xmlns:a16="http://schemas.microsoft.com/office/drawing/2014/main" val="1661391081"/>
                  </a:ext>
                </a:extLst>
              </a:tr>
              <a:tr h="527802">
                <a:tc>
                  <a:txBody>
                    <a:bodyPr/>
                    <a:lstStyle/>
                    <a:p>
                      <a:pPr algn="ctr" fontAlgn="b"/>
                      <a:r>
                        <a:rPr lang="el-GR" sz="2400" b="1" i="0" u="none" strike="noStrike" dirty="0">
                          <a:solidFill>
                            <a:srgbClr val="000000"/>
                          </a:solidFill>
                          <a:effectLst/>
                          <a:latin typeface="Calibri" panose="020F0502020204030204" pitchFamily="34" charset="0"/>
                        </a:rPr>
                        <a:t>ΤΟΜΕΑΣ</a:t>
                      </a:r>
                    </a:p>
                  </a:txBody>
                  <a:tcPr marL="4763" marR="4763" marT="4763"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l-GR" sz="2400" b="1" i="0" u="none" strike="noStrike" dirty="0">
                          <a:solidFill>
                            <a:srgbClr val="000000"/>
                          </a:solidFill>
                          <a:effectLst/>
                          <a:latin typeface="Calibri" panose="020F0502020204030204" pitchFamily="34" charset="0"/>
                        </a:rPr>
                        <a:t>ΑΑ</a:t>
                      </a:r>
                    </a:p>
                  </a:txBody>
                  <a:tcPr marL="4763" marR="4763" marT="4763"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l-GR" sz="2800" b="1" kern="1200" dirty="0">
                          <a:solidFill>
                            <a:schemeClr val="dk1"/>
                          </a:solidFill>
                          <a:effectLst/>
                          <a:latin typeface="+mn-lt"/>
                          <a:ea typeface="+mn-ea"/>
                          <a:cs typeface="+mn-cs"/>
                        </a:rPr>
                        <a:t>ΙΔΙΟΤΗΤΑ</a:t>
                      </a:r>
                      <a:endParaRPr lang="el-GR" sz="2400" b="1" i="0" u="none" strike="noStrike" dirty="0">
                        <a:solidFill>
                          <a:srgbClr val="000000"/>
                        </a:solidFill>
                        <a:effectLst/>
                        <a:latin typeface="Calibri" panose="020F0502020204030204" pitchFamily="34" charset="0"/>
                      </a:endParaRPr>
                    </a:p>
                  </a:txBody>
                  <a:tcPr marL="4763" marR="4763" marT="4763"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l-GR" sz="2800" b="1" kern="1200" dirty="0">
                          <a:solidFill>
                            <a:schemeClr val="dk1"/>
                          </a:solidFill>
                          <a:effectLst/>
                          <a:latin typeface="+mn-lt"/>
                          <a:ea typeface="+mn-ea"/>
                          <a:cs typeface="+mn-cs"/>
                        </a:rPr>
                        <a:t>ΟΝΟΜΑΤΕΠΩΝΥΜΟ</a:t>
                      </a:r>
                      <a:r>
                        <a:rPr lang="en-US" sz="2400" u="none" strike="noStrike" dirty="0">
                          <a:effectLst/>
                        </a:rPr>
                        <a:t> </a:t>
                      </a:r>
                      <a:endParaRPr lang="el-GR" sz="2400" b="1" i="0" u="none" strike="noStrike" dirty="0">
                        <a:solidFill>
                          <a:srgbClr val="000000"/>
                        </a:solidFill>
                        <a:effectLst/>
                        <a:latin typeface="Calibri" panose="020F0502020204030204" pitchFamily="34" charset="0"/>
                      </a:endParaRPr>
                    </a:p>
                  </a:txBody>
                  <a:tcPr marL="4763" marR="4763" marT="4763"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604947502"/>
                  </a:ext>
                </a:extLst>
              </a:tr>
              <a:tr h="453234">
                <a:tc rowSpan="5">
                  <a:txBody>
                    <a:bodyPr/>
                    <a:lstStyle/>
                    <a:p>
                      <a:pPr algn="ctr"/>
                      <a:r>
                        <a:rPr lang="el-GR" sz="2000" b="1" kern="1200" dirty="0">
                          <a:solidFill>
                            <a:schemeClr val="dk1"/>
                          </a:solidFill>
                          <a:effectLst/>
                          <a:latin typeface="+mn-lt"/>
                          <a:ea typeface="+mn-ea"/>
                          <a:cs typeface="+mn-cs"/>
                        </a:rPr>
                        <a:t>ΤΟΠΙΚΗΣ ΚΑΙ ΠΕΡΙΦΕΡΕΙΑΚΗΣ ΑΝΑΠΤΥΞΗΣ</a:t>
                      </a:r>
                      <a:endParaRPr lang="en-US" sz="1050" kern="1200" dirty="0">
                        <a:solidFill>
                          <a:schemeClr val="dk1"/>
                        </a:solidFill>
                        <a:effectLst/>
                        <a:latin typeface="+mn-lt"/>
                        <a:ea typeface="+mn-ea"/>
                        <a:cs typeface="+mn-cs"/>
                      </a:endParaRPr>
                    </a:p>
                  </a:txBody>
                  <a:tcPr marL="4763" marR="4763" marT="47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l-GR" sz="2000" b="0" i="0" u="none" strike="noStrike" dirty="0">
                          <a:solidFill>
                            <a:srgbClr val="000000"/>
                          </a:solidFill>
                          <a:effectLst/>
                          <a:latin typeface="Calibri" panose="020F0502020204030204" pitchFamily="34" charset="0"/>
                        </a:rPr>
                        <a:t>1</a:t>
                      </a:r>
                    </a:p>
                  </a:txBody>
                  <a:tcPr marL="4763" marR="4763" marT="4763"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nSpc>
                          <a:spcPct val="107000"/>
                        </a:lnSpc>
                        <a:spcAft>
                          <a:spcPts val="800"/>
                        </a:spcAft>
                      </a:pPr>
                      <a:r>
                        <a:rPr lang="el-GR" sz="2000" dirty="0">
                          <a:effectLst/>
                          <a:latin typeface="Calibri" panose="020F0502020204030204" pitchFamily="34" charset="0"/>
                          <a:ea typeface="Calibri" panose="020F0502020204030204" pitchFamily="34" charset="0"/>
                          <a:cs typeface="Times New Roman" panose="02020603050405020304" pitchFamily="18" charset="0"/>
                        </a:rPr>
                        <a:t>ΠΡΟΕΔΡΟΣ</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l-GR" sz="2400" b="1" i="0" u="none" strike="noStrike" dirty="0">
                          <a:solidFill>
                            <a:srgbClr val="000000"/>
                          </a:solidFill>
                          <a:effectLst/>
                          <a:latin typeface="Calibri" panose="020F0502020204030204" pitchFamily="34" charset="0"/>
                        </a:rPr>
                        <a:t>ΣΟΛΩΜΟΣ ΜΕΓΑΚΛΗΣ</a:t>
                      </a:r>
                    </a:p>
                  </a:txBody>
                  <a:tcPr marL="4763" marR="4763" marT="4763"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604513595"/>
                  </a:ext>
                </a:extLst>
              </a:tr>
              <a:tr h="453234">
                <a:tc vMerge="1">
                  <a:txBody>
                    <a:bodyPr/>
                    <a:lstStyle/>
                    <a:p>
                      <a:pPr algn="ctr"/>
                      <a:endParaRPr lang="en-US" sz="1400" kern="1200" dirty="0">
                        <a:solidFill>
                          <a:schemeClr val="dk1"/>
                        </a:solidFill>
                        <a:effectLst/>
                        <a:latin typeface="+mn-lt"/>
                        <a:ea typeface="+mn-ea"/>
                        <a:cs typeface="+mn-cs"/>
                      </a:endParaRPr>
                    </a:p>
                  </a:txBody>
                  <a:tcPr marL="4763" marR="4763" marT="47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l-GR" sz="2000" b="0" i="0" u="none" strike="noStrike" dirty="0">
                          <a:solidFill>
                            <a:srgbClr val="000000"/>
                          </a:solidFill>
                          <a:effectLst/>
                          <a:latin typeface="Calibri" panose="020F0502020204030204" pitchFamily="34" charset="0"/>
                        </a:rPr>
                        <a:t>2</a:t>
                      </a:r>
                    </a:p>
                  </a:txBody>
                  <a:tcPr marL="4763" marR="4763" marT="4763"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nSpc>
                          <a:spcPct val="107000"/>
                        </a:lnSpc>
                        <a:spcAft>
                          <a:spcPts val="800"/>
                        </a:spcAft>
                      </a:pPr>
                      <a:r>
                        <a:rPr lang="el-GR" sz="2000" dirty="0">
                          <a:effectLst/>
                          <a:latin typeface="Calibri" panose="020F0502020204030204" pitchFamily="34" charset="0"/>
                          <a:ea typeface="Calibri" panose="020F0502020204030204" pitchFamily="34" charset="0"/>
                          <a:cs typeface="Times New Roman" panose="02020603050405020304" pitchFamily="18" charset="0"/>
                        </a:rPr>
                        <a:t>ΑΝΤΙΠΡΟΕΔΡΟΣ</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l-GR" sz="2400" b="1" i="0" u="none" strike="noStrike" dirty="0">
                          <a:solidFill>
                            <a:srgbClr val="000000"/>
                          </a:solidFill>
                          <a:effectLst/>
                          <a:latin typeface="Calibri" panose="020F0502020204030204" pitchFamily="34" charset="0"/>
                        </a:rPr>
                        <a:t>ΔΑΝΙΗΛΙΔΗΣ ΣΤΑΥΡΟΣ</a:t>
                      </a:r>
                    </a:p>
                  </a:txBody>
                  <a:tcPr marL="4763" marR="4763" marT="4763"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956269512"/>
                  </a:ext>
                </a:extLst>
              </a:tr>
              <a:tr h="453234">
                <a:tc vMerge="1">
                  <a:txBody>
                    <a:bodyPr/>
                    <a:lstStyle/>
                    <a:p>
                      <a:endParaRPr lang="el-GR"/>
                    </a:p>
                  </a:txBody>
                  <a:tcPr/>
                </a:tc>
                <a:tc>
                  <a:txBody>
                    <a:bodyPr/>
                    <a:lstStyle/>
                    <a:p>
                      <a:pPr algn="ctr" fontAlgn="b"/>
                      <a:r>
                        <a:rPr lang="el-GR" sz="2000" b="0" i="0" u="none" strike="noStrike" dirty="0">
                          <a:solidFill>
                            <a:srgbClr val="000000"/>
                          </a:solidFill>
                          <a:effectLst/>
                          <a:latin typeface="Calibri" panose="020F0502020204030204" pitchFamily="34" charset="0"/>
                        </a:rPr>
                        <a:t>3</a:t>
                      </a:r>
                    </a:p>
                  </a:txBody>
                  <a:tcPr marL="4763" marR="4763" marT="47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marR="0" lvl="0" indent="0" algn="l" defTabSz="1425732" rtl="0" eaLnBrk="1" fontAlgn="auto" latinLnBrk="0" hangingPunct="1">
                        <a:lnSpc>
                          <a:spcPct val="107000"/>
                        </a:lnSpc>
                        <a:spcBef>
                          <a:spcPts val="0"/>
                        </a:spcBef>
                        <a:spcAft>
                          <a:spcPts val="800"/>
                        </a:spcAft>
                        <a:buClrTx/>
                        <a:buSzTx/>
                        <a:buFontTx/>
                        <a:buNone/>
                        <a:tabLst/>
                        <a:defRPr/>
                      </a:pPr>
                      <a:r>
                        <a:rPr lang="el-GR" sz="2000" dirty="0">
                          <a:effectLst/>
                          <a:latin typeface="Calibri" panose="020F0502020204030204" pitchFamily="34" charset="0"/>
                          <a:ea typeface="Calibri" panose="020F0502020204030204" pitchFamily="34" charset="0"/>
                          <a:cs typeface="Times New Roman" panose="02020603050405020304" pitchFamily="18" charset="0"/>
                        </a:rPr>
                        <a:t>ΜΕΛΟΣ</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l-GR" sz="2400" b="1" i="0" u="none" strike="noStrike" dirty="0">
                          <a:solidFill>
                            <a:srgbClr val="000000"/>
                          </a:solidFill>
                          <a:effectLst/>
                          <a:latin typeface="Calibri" panose="020F0502020204030204" pitchFamily="34" charset="0"/>
                        </a:rPr>
                        <a:t>ΕΚΠΡΟΣΩΠΟΣ ΟΜΟΣΠΟΝΔΙΑΣ ΕΜΠΟΡΙΚΩΝ ΣΥΛΛΟΓΩΝ ΗΛΕΙΑΣ</a:t>
                      </a:r>
                    </a:p>
                  </a:txBody>
                  <a:tcPr marL="4763" marR="4763" marT="4763"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293995143"/>
                  </a:ext>
                </a:extLst>
              </a:tr>
              <a:tr h="453234">
                <a:tc vMerge="1">
                  <a:txBody>
                    <a:bodyPr/>
                    <a:lstStyle/>
                    <a:p>
                      <a:endParaRPr lang="el-GR"/>
                    </a:p>
                  </a:txBody>
                  <a:tcPr/>
                </a:tc>
                <a:tc>
                  <a:txBody>
                    <a:bodyPr/>
                    <a:lstStyle/>
                    <a:p>
                      <a:pPr algn="ctr" fontAlgn="b"/>
                      <a:r>
                        <a:rPr lang="el-GR" sz="2000" b="0" i="0" u="none" strike="noStrike" dirty="0">
                          <a:solidFill>
                            <a:srgbClr val="000000"/>
                          </a:solidFill>
                          <a:effectLst/>
                          <a:latin typeface="Calibri" panose="020F0502020204030204" pitchFamily="34" charset="0"/>
                        </a:rPr>
                        <a:t>4</a:t>
                      </a:r>
                    </a:p>
                  </a:txBody>
                  <a:tcPr marL="4763" marR="4763" marT="47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marR="0" lvl="0" indent="0" algn="l" defTabSz="1425732" rtl="0" eaLnBrk="1" fontAlgn="auto" latinLnBrk="0" hangingPunct="1">
                        <a:lnSpc>
                          <a:spcPct val="107000"/>
                        </a:lnSpc>
                        <a:spcBef>
                          <a:spcPts val="0"/>
                        </a:spcBef>
                        <a:spcAft>
                          <a:spcPts val="800"/>
                        </a:spcAft>
                        <a:buClrTx/>
                        <a:buSzTx/>
                        <a:buFontTx/>
                        <a:buNone/>
                        <a:tabLst/>
                        <a:defRPr/>
                      </a:pPr>
                      <a:r>
                        <a:rPr lang="el-GR" sz="2000" dirty="0">
                          <a:effectLst/>
                          <a:latin typeface="Calibri" panose="020F0502020204030204" pitchFamily="34" charset="0"/>
                          <a:ea typeface="Calibri" panose="020F0502020204030204" pitchFamily="34" charset="0"/>
                          <a:cs typeface="Times New Roman" panose="02020603050405020304" pitchFamily="18" charset="0"/>
                        </a:rPr>
                        <a:t>ΜΕΛΟΣ</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l-GR" sz="2400" b="1" i="0" u="none" strike="noStrike" dirty="0">
                          <a:solidFill>
                            <a:srgbClr val="000000"/>
                          </a:solidFill>
                          <a:effectLst/>
                          <a:latin typeface="Calibri" panose="020F0502020204030204" pitchFamily="34" charset="0"/>
                        </a:rPr>
                        <a:t>ΕΚΠΡΟΣΩΠΟΣ ΤΕΧΝΙΚΟΥ ΕΠΙΜΕΛΗΤΗΡΙΟΥ</a:t>
                      </a:r>
                    </a:p>
                  </a:txBody>
                  <a:tcPr marL="4763" marR="4763" marT="4763"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718103818"/>
                  </a:ext>
                </a:extLst>
              </a:tr>
              <a:tr h="453234">
                <a:tc vMerge="1">
                  <a:txBody>
                    <a:bodyPr/>
                    <a:lstStyle/>
                    <a:p>
                      <a:pPr algn="ctr"/>
                      <a:endParaRPr lang="en-US" sz="1400" kern="1200" dirty="0">
                        <a:solidFill>
                          <a:schemeClr val="dk1"/>
                        </a:solidFill>
                        <a:effectLst/>
                        <a:latin typeface="+mn-lt"/>
                        <a:ea typeface="+mn-ea"/>
                        <a:cs typeface="+mn-cs"/>
                      </a:endParaRPr>
                    </a:p>
                  </a:txBody>
                  <a:tcPr marL="4763" marR="4763" marT="47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l-GR" sz="2000" b="0" i="0" u="none" strike="noStrike" dirty="0">
                          <a:solidFill>
                            <a:srgbClr val="000000"/>
                          </a:solidFill>
                          <a:effectLst/>
                          <a:latin typeface="Calibri" panose="020F0502020204030204" pitchFamily="34" charset="0"/>
                        </a:rPr>
                        <a:t>5</a:t>
                      </a:r>
                    </a:p>
                  </a:txBody>
                  <a:tcPr marL="4763" marR="4763" marT="47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nSpc>
                          <a:spcPct val="107000"/>
                        </a:lnSpc>
                        <a:spcAft>
                          <a:spcPts val="800"/>
                        </a:spcAft>
                      </a:pPr>
                      <a:r>
                        <a:rPr lang="el-GR" sz="2000" dirty="0">
                          <a:effectLst/>
                          <a:latin typeface="Calibri" panose="020F0502020204030204" pitchFamily="34" charset="0"/>
                          <a:ea typeface="Calibri" panose="020F0502020204030204" pitchFamily="34" charset="0"/>
                          <a:cs typeface="Times New Roman" panose="02020603050405020304" pitchFamily="18" charset="0"/>
                        </a:rPr>
                        <a:t>ΜΕΛΟΣ</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l-GR" sz="2400" b="1" i="0" u="none" strike="noStrike" dirty="0">
                          <a:solidFill>
                            <a:srgbClr val="000000"/>
                          </a:solidFill>
                          <a:effectLst/>
                          <a:latin typeface="Calibri" panose="020F0502020204030204" pitchFamily="34" charset="0"/>
                        </a:rPr>
                        <a:t>ΕΚΠΡΟΣΩΠΟΣ ΠΕΔ ΔΥΤΙΚΗΣ ΕΛΛΑΔΑΣ</a:t>
                      </a:r>
                    </a:p>
                  </a:txBody>
                  <a:tcPr marL="4763" marR="4763" marT="4763"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758901930"/>
                  </a:ext>
                </a:extLst>
              </a:tr>
              <a:tr h="6977930">
                <a:tc gridSpan="4">
                  <a:txBody>
                    <a:bodyPr/>
                    <a:lstStyle/>
                    <a:p>
                      <a:endParaRPr lang="el-GR" sz="2200" b="1" kern="1200" dirty="0">
                        <a:solidFill>
                          <a:schemeClr val="dk1"/>
                        </a:solidFill>
                        <a:effectLst/>
                        <a:latin typeface="+mn-lt"/>
                        <a:ea typeface="+mn-ea"/>
                        <a:cs typeface="+mn-cs"/>
                      </a:endParaRPr>
                    </a:p>
                    <a:p>
                      <a:r>
                        <a:rPr lang="el-GR" sz="2200" b="1" kern="1200" dirty="0">
                          <a:solidFill>
                            <a:schemeClr val="dk1"/>
                          </a:solidFill>
                          <a:effectLst/>
                          <a:latin typeface="+mn-lt"/>
                          <a:ea typeface="+mn-ea"/>
                          <a:cs typeface="+mn-cs"/>
                        </a:rPr>
                        <a:t>Ρόλος και Αρμοδιότητες:</a:t>
                      </a:r>
                      <a:endParaRPr lang="en-US" sz="2200" kern="1200" dirty="0">
                        <a:solidFill>
                          <a:schemeClr val="dk1"/>
                        </a:solidFill>
                        <a:effectLst/>
                        <a:latin typeface="+mn-lt"/>
                        <a:ea typeface="+mn-ea"/>
                        <a:cs typeface="+mn-cs"/>
                      </a:endParaRPr>
                    </a:p>
                    <a:p>
                      <a:pPr marL="342900" lvl="0" indent="-342900">
                        <a:buFont typeface="Arial" panose="020B0604020202020204" pitchFamily="34" charset="0"/>
                        <a:buChar char="•"/>
                      </a:pPr>
                      <a:r>
                        <a:rPr lang="el-GR" sz="2200" kern="1200" dirty="0">
                          <a:solidFill>
                            <a:schemeClr val="dk1"/>
                          </a:solidFill>
                          <a:effectLst/>
                          <a:latin typeface="+mn-lt"/>
                          <a:ea typeface="+mn-ea"/>
                          <a:cs typeface="+mn-cs"/>
                        </a:rPr>
                        <a:t>Σχεδιασμός και εφαρμογή στρατηγικών για την ανάπτυξη της περιοχής.</a:t>
                      </a:r>
                      <a:endParaRPr lang="en-US" sz="2200" kern="1200" dirty="0">
                        <a:solidFill>
                          <a:schemeClr val="dk1"/>
                        </a:solidFill>
                        <a:effectLst/>
                        <a:latin typeface="+mn-lt"/>
                        <a:ea typeface="+mn-ea"/>
                        <a:cs typeface="+mn-cs"/>
                      </a:endParaRPr>
                    </a:p>
                    <a:p>
                      <a:pPr marL="342900" lvl="0" indent="-342900">
                        <a:buFont typeface="Arial" panose="020B0604020202020204" pitchFamily="34" charset="0"/>
                        <a:buChar char="•"/>
                      </a:pPr>
                      <a:r>
                        <a:rPr lang="el-GR" sz="2200" kern="1200" dirty="0">
                          <a:solidFill>
                            <a:schemeClr val="dk1"/>
                          </a:solidFill>
                          <a:effectLst/>
                          <a:latin typeface="+mn-lt"/>
                          <a:ea typeface="+mn-ea"/>
                          <a:cs typeface="+mn-cs"/>
                        </a:rPr>
                        <a:t>Συνεργασία με την τοπική αυτοδιοίκηση για την αξιοποίηση πόρων.</a:t>
                      </a:r>
                      <a:endParaRPr lang="en-US" sz="2200" kern="1200" dirty="0">
                        <a:solidFill>
                          <a:schemeClr val="dk1"/>
                        </a:solidFill>
                        <a:effectLst/>
                        <a:latin typeface="+mn-lt"/>
                        <a:ea typeface="+mn-ea"/>
                        <a:cs typeface="+mn-cs"/>
                      </a:endParaRPr>
                    </a:p>
                    <a:p>
                      <a:pPr marL="342900" lvl="0" indent="-342900">
                        <a:buFont typeface="Arial" panose="020B0604020202020204" pitchFamily="34" charset="0"/>
                        <a:buChar char="•"/>
                      </a:pPr>
                      <a:r>
                        <a:rPr lang="el-GR" sz="2200" kern="1200" dirty="0">
                          <a:solidFill>
                            <a:schemeClr val="dk1"/>
                          </a:solidFill>
                          <a:effectLst/>
                          <a:latin typeface="+mn-lt"/>
                          <a:ea typeface="+mn-ea"/>
                          <a:cs typeface="+mn-cs"/>
                        </a:rPr>
                        <a:t>Υποστήριξη έργων υποδομών και επενδυτικών προγραμμάτων.</a:t>
                      </a:r>
                    </a:p>
                    <a:p>
                      <a:pPr lvl="0"/>
                      <a:endParaRPr lang="en-US" sz="2200" kern="1200" dirty="0">
                        <a:solidFill>
                          <a:schemeClr val="dk1"/>
                        </a:solidFill>
                        <a:effectLst/>
                        <a:latin typeface="+mn-lt"/>
                        <a:ea typeface="+mn-ea"/>
                        <a:cs typeface="+mn-cs"/>
                      </a:endParaRPr>
                    </a:p>
                    <a:p>
                      <a:r>
                        <a:rPr lang="el-GR" sz="2200" b="1" kern="1200" dirty="0">
                          <a:solidFill>
                            <a:schemeClr val="dk1"/>
                          </a:solidFill>
                          <a:effectLst/>
                          <a:latin typeface="+mn-lt"/>
                          <a:ea typeface="+mn-ea"/>
                          <a:cs typeface="+mn-cs"/>
                        </a:rPr>
                        <a:t>Ενέργειες -  Δράσεις:</a:t>
                      </a:r>
                      <a:endParaRPr lang="en-US" sz="2200" kern="1200" dirty="0">
                        <a:solidFill>
                          <a:schemeClr val="dk1"/>
                        </a:solidFill>
                        <a:effectLst/>
                        <a:latin typeface="+mn-lt"/>
                        <a:ea typeface="+mn-ea"/>
                        <a:cs typeface="+mn-cs"/>
                      </a:endParaRPr>
                    </a:p>
                    <a:p>
                      <a:pPr marL="342900" lvl="0" indent="-342900">
                        <a:buFont typeface="Arial" panose="020B0604020202020204" pitchFamily="34" charset="0"/>
                        <a:buChar char="•"/>
                      </a:pPr>
                      <a:r>
                        <a:rPr lang="el-GR" sz="2200" kern="1200" dirty="0">
                          <a:solidFill>
                            <a:schemeClr val="dk1"/>
                          </a:solidFill>
                          <a:effectLst/>
                          <a:latin typeface="+mn-lt"/>
                          <a:ea typeface="+mn-ea"/>
                          <a:cs typeface="+mn-cs"/>
                        </a:rPr>
                        <a:t>Δημιουργία φόρουμ ανάπτυξης με τη συμμετοχή τοπικών επιχειρήσεων και φορέων.</a:t>
                      </a:r>
                      <a:endParaRPr lang="en-US" sz="2200" kern="1200" dirty="0">
                        <a:solidFill>
                          <a:schemeClr val="dk1"/>
                        </a:solidFill>
                        <a:effectLst/>
                        <a:latin typeface="+mn-lt"/>
                        <a:ea typeface="+mn-ea"/>
                        <a:cs typeface="+mn-cs"/>
                      </a:endParaRPr>
                    </a:p>
                    <a:p>
                      <a:pPr marL="342900" lvl="0" indent="-342900">
                        <a:buFont typeface="Arial" panose="020B0604020202020204" pitchFamily="34" charset="0"/>
                        <a:buChar char="•"/>
                      </a:pPr>
                      <a:r>
                        <a:rPr lang="el-GR" sz="2200" kern="1200" dirty="0">
                          <a:solidFill>
                            <a:schemeClr val="dk1"/>
                          </a:solidFill>
                          <a:effectLst/>
                          <a:latin typeface="+mn-lt"/>
                          <a:ea typeface="+mn-ea"/>
                          <a:cs typeface="+mn-cs"/>
                        </a:rPr>
                        <a:t>Συνεργασία για τη διεκδίκηση ευρωπαϊκών προγραμμάτων χρηματοδότησης.</a:t>
                      </a:r>
                      <a:endParaRPr lang="en-US" sz="2200" kern="1200" dirty="0">
                        <a:solidFill>
                          <a:schemeClr val="dk1"/>
                        </a:solidFill>
                        <a:effectLst/>
                        <a:latin typeface="+mn-lt"/>
                        <a:ea typeface="+mn-ea"/>
                        <a:cs typeface="+mn-cs"/>
                      </a:endParaRPr>
                    </a:p>
                    <a:p>
                      <a:pPr marL="342900" lvl="0" indent="-342900">
                        <a:buFont typeface="Arial" panose="020B0604020202020204" pitchFamily="34" charset="0"/>
                        <a:buChar char="•"/>
                      </a:pPr>
                      <a:r>
                        <a:rPr lang="el-GR" sz="2200" kern="1200" dirty="0">
                          <a:solidFill>
                            <a:schemeClr val="dk1"/>
                          </a:solidFill>
                          <a:effectLst/>
                          <a:latin typeface="+mn-lt"/>
                          <a:ea typeface="+mn-ea"/>
                          <a:cs typeface="+mn-cs"/>
                        </a:rPr>
                        <a:t>Καταγραφή αναγκών της περιοχής και σχεδιασμός </a:t>
                      </a:r>
                      <a:r>
                        <a:rPr lang="el-GR" sz="2200" kern="1200" dirty="0" err="1">
                          <a:solidFill>
                            <a:schemeClr val="dk1"/>
                          </a:solidFill>
                          <a:effectLst/>
                          <a:latin typeface="+mn-lt"/>
                          <a:ea typeface="+mn-ea"/>
                          <a:cs typeface="+mn-cs"/>
                        </a:rPr>
                        <a:t>στοχευμένων</a:t>
                      </a:r>
                      <a:r>
                        <a:rPr lang="el-GR" sz="2200" kern="1200" dirty="0">
                          <a:solidFill>
                            <a:schemeClr val="dk1"/>
                          </a:solidFill>
                          <a:effectLst/>
                          <a:latin typeface="+mn-lt"/>
                          <a:ea typeface="+mn-ea"/>
                          <a:cs typeface="+mn-cs"/>
                        </a:rPr>
                        <a:t> έργων υποδομών.</a:t>
                      </a:r>
                      <a:endParaRPr lang="en-US" sz="2200" kern="1200" dirty="0">
                        <a:solidFill>
                          <a:schemeClr val="dk1"/>
                        </a:solidFill>
                        <a:effectLst/>
                        <a:latin typeface="+mn-lt"/>
                        <a:ea typeface="+mn-ea"/>
                        <a:cs typeface="+mn-cs"/>
                      </a:endParaRPr>
                    </a:p>
                    <a:p>
                      <a:pPr marL="342900" lvl="0" indent="-342900">
                        <a:buFont typeface="Arial" panose="020B0604020202020204" pitchFamily="34" charset="0"/>
                        <a:buChar char="•"/>
                      </a:pPr>
                      <a:r>
                        <a:rPr lang="el-GR" sz="2200" kern="1200" dirty="0">
                          <a:solidFill>
                            <a:schemeClr val="dk1"/>
                          </a:solidFill>
                          <a:effectLst/>
                          <a:latin typeface="+mn-lt"/>
                          <a:ea typeface="+mn-ea"/>
                          <a:cs typeface="+mn-cs"/>
                        </a:rPr>
                        <a:t>Παροχή κινήτρων για επιχειρήσεις που επενδύουν στην τοπική ανάπτυξη.</a:t>
                      </a:r>
                    </a:p>
                    <a:p>
                      <a:pPr lvl="0"/>
                      <a:endParaRPr lang="en-US" sz="2200" kern="1200" dirty="0">
                        <a:solidFill>
                          <a:schemeClr val="dk1"/>
                        </a:solidFill>
                        <a:effectLst/>
                        <a:latin typeface="+mn-lt"/>
                        <a:ea typeface="+mn-ea"/>
                        <a:cs typeface="+mn-cs"/>
                      </a:endParaRPr>
                    </a:p>
                    <a:p>
                      <a:r>
                        <a:rPr lang="el-GR" sz="2200" b="1" kern="1200" dirty="0">
                          <a:solidFill>
                            <a:schemeClr val="dk1"/>
                          </a:solidFill>
                          <a:effectLst/>
                          <a:latin typeface="+mn-lt"/>
                          <a:ea typeface="+mn-ea"/>
                          <a:cs typeface="+mn-cs"/>
                        </a:rPr>
                        <a:t>Επιθυμητά Αποτελέσματα:</a:t>
                      </a:r>
                      <a:endParaRPr lang="en-US" sz="2200" kern="1200" dirty="0">
                        <a:solidFill>
                          <a:schemeClr val="dk1"/>
                        </a:solidFill>
                        <a:effectLst/>
                        <a:latin typeface="+mn-lt"/>
                        <a:ea typeface="+mn-ea"/>
                        <a:cs typeface="+mn-cs"/>
                      </a:endParaRPr>
                    </a:p>
                    <a:p>
                      <a:pPr marL="342900" lvl="0" indent="-342900">
                        <a:buFont typeface="Arial" panose="020B0604020202020204" pitchFamily="34" charset="0"/>
                        <a:buChar char="•"/>
                      </a:pPr>
                      <a:r>
                        <a:rPr lang="el-GR" sz="2200" kern="1200" dirty="0">
                          <a:solidFill>
                            <a:schemeClr val="dk1"/>
                          </a:solidFill>
                          <a:effectLst/>
                          <a:latin typeface="+mn-lt"/>
                          <a:ea typeface="+mn-ea"/>
                          <a:cs typeface="+mn-cs"/>
                        </a:rPr>
                        <a:t>Βελτίωση της επιχειρηματικής υποδομής.</a:t>
                      </a:r>
                      <a:endParaRPr lang="en-US" sz="2200" kern="1200" dirty="0">
                        <a:solidFill>
                          <a:schemeClr val="dk1"/>
                        </a:solidFill>
                        <a:effectLst/>
                        <a:latin typeface="+mn-lt"/>
                        <a:ea typeface="+mn-ea"/>
                        <a:cs typeface="+mn-cs"/>
                      </a:endParaRPr>
                    </a:p>
                    <a:p>
                      <a:pPr marL="342900" lvl="0" indent="-342900">
                        <a:buFont typeface="Arial" panose="020B0604020202020204" pitchFamily="34" charset="0"/>
                        <a:buChar char="•"/>
                      </a:pPr>
                      <a:r>
                        <a:rPr lang="el-GR" sz="2200" kern="1200" dirty="0">
                          <a:solidFill>
                            <a:schemeClr val="dk1"/>
                          </a:solidFill>
                          <a:effectLst/>
                          <a:latin typeface="+mn-lt"/>
                          <a:ea typeface="+mn-ea"/>
                          <a:cs typeface="+mn-cs"/>
                        </a:rPr>
                        <a:t>Ανάπτυξη της τοπικής οικονομίας με έργα που στηρίζουν τη βιωσιμότητα.</a:t>
                      </a:r>
                      <a:endParaRPr lang="en-US" sz="2200" kern="1200" dirty="0">
                        <a:solidFill>
                          <a:schemeClr val="dk1"/>
                        </a:solidFill>
                        <a:effectLst/>
                        <a:latin typeface="+mn-lt"/>
                        <a:ea typeface="+mn-ea"/>
                        <a:cs typeface="+mn-cs"/>
                      </a:endParaRPr>
                    </a:p>
                    <a:p>
                      <a:pPr marL="342900" lvl="0" indent="-342900">
                        <a:buFont typeface="Arial" panose="020B0604020202020204" pitchFamily="34" charset="0"/>
                        <a:buChar char="•"/>
                      </a:pPr>
                      <a:r>
                        <a:rPr lang="el-GR" sz="2200" kern="1200" dirty="0">
                          <a:solidFill>
                            <a:schemeClr val="dk1"/>
                          </a:solidFill>
                          <a:effectLst/>
                          <a:latin typeface="+mn-lt"/>
                          <a:ea typeface="+mn-ea"/>
                          <a:cs typeface="+mn-cs"/>
                        </a:rPr>
                        <a:t>Ενίσχυση της συνεργασίας δημόσιου και ιδιωτικού τομέα.</a:t>
                      </a:r>
                      <a:endParaRPr lang="en-US" sz="2200" kern="1200" dirty="0">
                        <a:solidFill>
                          <a:schemeClr val="dk1"/>
                        </a:solidFill>
                        <a:effectLst/>
                        <a:latin typeface="+mn-lt"/>
                        <a:ea typeface="+mn-ea"/>
                        <a:cs typeface="+mn-cs"/>
                      </a:endParaRPr>
                    </a:p>
                    <a:p>
                      <a:pPr algn="ctr" fontAlgn="b"/>
                      <a:endParaRPr lang="el-GR" sz="2200" b="1" i="0" u="none" strike="noStrike" dirty="0">
                        <a:solidFill>
                          <a:srgbClr val="000000"/>
                        </a:solidFill>
                        <a:effectLst/>
                        <a:latin typeface="Calibri" panose="020F0502020204030204" pitchFamily="34" charset="0"/>
                      </a:endParaRPr>
                    </a:p>
                  </a:txBody>
                  <a:tcPr marL="4763" marR="4763" marT="4763"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hMerge="1">
                  <a:txBody>
                    <a:bodyPr/>
                    <a:lstStyle/>
                    <a:p>
                      <a:pPr algn="ctr" fontAlgn="b"/>
                      <a:endParaRPr lang="el-GR" sz="2800" b="1" i="0" u="none" strike="noStrike" dirty="0">
                        <a:solidFill>
                          <a:srgbClr val="000000"/>
                        </a:solidFill>
                        <a:effectLst/>
                        <a:latin typeface="Calibri" panose="020F0502020204030204" pitchFamily="34" charset="0"/>
                      </a:endParaRPr>
                    </a:p>
                  </a:txBody>
                  <a:tcPr marL="4763" marR="4763" marT="4763"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hMerge="1">
                  <a:txBody>
                    <a:bodyPr/>
                    <a:lstStyle/>
                    <a:p>
                      <a:pPr algn="ctr" fontAlgn="b"/>
                      <a:endParaRPr lang="el-GR" sz="2800" b="1" i="0" u="none" strike="noStrike" dirty="0">
                        <a:solidFill>
                          <a:srgbClr val="000000"/>
                        </a:solidFill>
                        <a:effectLst/>
                        <a:latin typeface="Calibri" panose="020F0502020204030204" pitchFamily="34" charset="0"/>
                      </a:endParaRPr>
                    </a:p>
                  </a:txBody>
                  <a:tcPr marL="4763" marR="4763" marT="4763"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hMerge="1">
                  <a:txBody>
                    <a:bodyPr/>
                    <a:lstStyle/>
                    <a:p>
                      <a:pPr algn="ctr" fontAlgn="b"/>
                      <a:endParaRPr lang="el-GR" sz="2800" b="1" i="0" u="none" strike="noStrike" dirty="0">
                        <a:solidFill>
                          <a:srgbClr val="000000"/>
                        </a:solidFill>
                        <a:effectLst/>
                        <a:latin typeface="Calibri" panose="020F0502020204030204" pitchFamily="34" charset="0"/>
                      </a:endParaRPr>
                    </a:p>
                  </a:txBody>
                  <a:tcPr marL="4763" marR="4763" marT="4763"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386985116"/>
                  </a:ext>
                </a:extLst>
              </a:tr>
            </a:tbl>
          </a:graphicData>
        </a:graphic>
      </p:graphicFrame>
      <p:sp>
        <p:nvSpPr>
          <p:cNvPr id="2" name="Θέση αριθμού διαφάνειας 1">
            <a:extLst>
              <a:ext uri="{FF2B5EF4-FFF2-40B4-BE49-F238E27FC236}">
                <a16:creationId xmlns:a16="http://schemas.microsoft.com/office/drawing/2014/main" id="{316352DA-A29A-457D-9B9B-5FB475B473B0}"/>
              </a:ext>
            </a:extLst>
          </p:cNvPr>
          <p:cNvSpPr>
            <a:spLocks noGrp="1"/>
          </p:cNvSpPr>
          <p:nvPr>
            <p:ph type="sldNum" sz="quarter" idx="7"/>
          </p:nvPr>
        </p:nvSpPr>
        <p:spPr/>
        <p:txBody>
          <a:bodyPr/>
          <a:lstStyle/>
          <a:p>
            <a:fld id="{B6F15528-21DE-4FAA-801E-634DDDAF4B2B}" type="slidenum">
              <a:rPr lang="el-GR" smtClean="0"/>
              <a:t>28</a:t>
            </a:fld>
            <a:endParaRPr lang="el-GR"/>
          </a:p>
        </p:txBody>
      </p:sp>
    </p:spTree>
    <p:extLst>
      <p:ext uri="{BB962C8B-B14F-4D97-AF65-F5344CB8AC3E}">
        <p14:creationId xmlns:p14="http://schemas.microsoft.com/office/powerpoint/2010/main" val="566594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7F2B2FE-2666-ED77-AB09-D27FA897EFD6}"/>
              </a:ext>
            </a:extLst>
          </p:cNvPr>
          <p:cNvSpPr txBox="1"/>
          <p:nvPr/>
        </p:nvSpPr>
        <p:spPr>
          <a:xfrm>
            <a:off x="0" y="5164130"/>
            <a:ext cx="19010313" cy="769441"/>
          </a:xfrm>
          <a:prstGeom prst="rect">
            <a:avLst/>
          </a:prstGeom>
          <a:noFill/>
        </p:spPr>
        <p:txBody>
          <a:bodyPr wrap="square">
            <a:spAutoFit/>
          </a:bodyPr>
          <a:lstStyle/>
          <a:p>
            <a:pPr algn="ctr"/>
            <a:r>
              <a:rPr lang="el-GR" sz="4400" dirty="0">
                <a:latin typeface="Calibri" panose="020F0502020204030204" pitchFamily="34" charset="0"/>
                <a:ea typeface="Calibri" panose="020F0502020204030204" pitchFamily="34" charset="0"/>
                <a:cs typeface="Times New Roman" panose="02020603050405020304" pitchFamily="18" charset="0"/>
              </a:rPr>
              <a:t>ΤΕΛΟΣ</a:t>
            </a:r>
            <a:endParaRPr lang="en-US" sz="4400" dirty="0"/>
          </a:p>
        </p:txBody>
      </p:sp>
      <p:sp>
        <p:nvSpPr>
          <p:cNvPr id="2" name="Θέση αριθμού διαφάνειας 1">
            <a:extLst>
              <a:ext uri="{FF2B5EF4-FFF2-40B4-BE49-F238E27FC236}">
                <a16:creationId xmlns:a16="http://schemas.microsoft.com/office/drawing/2014/main" id="{FB6E532D-AC16-4654-B138-15043C2E7FBC}"/>
              </a:ext>
            </a:extLst>
          </p:cNvPr>
          <p:cNvSpPr>
            <a:spLocks noGrp="1"/>
          </p:cNvSpPr>
          <p:nvPr>
            <p:ph type="sldNum" sz="quarter" idx="7"/>
          </p:nvPr>
        </p:nvSpPr>
        <p:spPr/>
        <p:txBody>
          <a:bodyPr/>
          <a:lstStyle/>
          <a:p>
            <a:fld id="{B6F15528-21DE-4FAA-801E-634DDDAF4B2B}" type="slidenum">
              <a:rPr lang="el-GR" smtClean="0"/>
              <a:t>29</a:t>
            </a:fld>
            <a:endParaRPr lang="el-GR"/>
          </a:p>
        </p:txBody>
      </p:sp>
    </p:spTree>
    <p:extLst>
      <p:ext uri="{BB962C8B-B14F-4D97-AF65-F5344CB8AC3E}">
        <p14:creationId xmlns:p14="http://schemas.microsoft.com/office/powerpoint/2010/main" val="1625570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BF16899F-A507-4AC7-9D50-3B9E50CAC68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427956" y="622300"/>
            <a:ext cx="16383000" cy="9753600"/>
          </a:xfrm>
          <a:prstGeom prst="rect">
            <a:avLst/>
          </a:prstGeom>
        </p:spPr>
      </p:pic>
      <p:sp>
        <p:nvSpPr>
          <p:cNvPr id="4" name="Θέση αριθμού διαφάνειας 3">
            <a:extLst>
              <a:ext uri="{FF2B5EF4-FFF2-40B4-BE49-F238E27FC236}">
                <a16:creationId xmlns:a16="http://schemas.microsoft.com/office/drawing/2014/main" id="{D9FA3BF3-E158-4551-8C66-9FA946613DD6}"/>
              </a:ext>
            </a:extLst>
          </p:cNvPr>
          <p:cNvSpPr>
            <a:spLocks noGrp="1"/>
          </p:cNvSpPr>
          <p:nvPr>
            <p:ph type="sldNum" sz="quarter" idx="7"/>
          </p:nvPr>
        </p:nvSpPr>
        <p:spPr/>
        <p:txBody>
          <a:bodyPr/>
          <a:lstStyle/>
          <a:p>
            <a:fld id="{B6F15528-21DE-4FAA-801E-634DDDAF4B2B}" type="slidenum">
              <a:rPr lang="el-GR" smtClean="0"/>
              <a:t>3</a:t>
            </a:fld>
            <a:endParaRPr lang="el-GR"/>
          </a:p>
        </p:txBody>
      </p:sp>
    </p:spTree>
    <p:extLst>
      <p:ext uri="{BB962C8B-B14F-4D97-AF65-F5344CB8AC3E}">
        <p14:creationId xmlns:p14="http://schemas.microsoft.com/office/powerpoint/2010/main" val="19735488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BF16899F-A507-4AC7-9D50-3B9E50CAC68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656556" y="1765300"/>
            <a:ext cx="15316200" cy="4819050"/>
          </a:xfrm>
          <a:prstGeom prst="rect">
            <a:avLst/>
          </a:prstGeom>
        </p:spPr>
      </p:pic>
      <p:sp>
        <p:nvSpPr>
          <p:cNvPr id="5" name="Θέση αριθμού διαφάνειας 4">
            <a:extLst>
              <a:ext uri="{FF2B5EF4-FFF2-40B4-BE49-F238E27FC236}">
                <a16:creationId xmlns:a16="http://schemas.microsoft.com/office/drawing/2014/main" id="{940D9129-3DB7-4BF0-A965-3729C814597F}"/>
              </a:ext>
            </a:extLst>
          </p:cNvPr>
          <p:cNvSpPr>
            <a:spLocks noGrp="1"/>
          </p:cNvSpPr>
          <p:nvPr>
            <p:ph type="sldNum" sz="quarter" idx="7"/>
          </p:nvPr>
        </p:nvSpPr>
        <p:spPr/>
        <p:txBody>
          <a:bodyPr/>
          <a:lstStyle/>
          <a:p>
            <a:fld id="{B6F15528-21DE-4FAA-801E-634DDDAF4B2B}" type="slidenum">
              <a:rPr lang="el-GR" smtClean="0"/>
              <a:t>4</a:t>
            </a:fld>
            <a:endParaRPr lang="el-GR"/>
          </a:p>
        </p:txBody>
      </p:sp>
    </p:spTree>
    <p:extLst>
      <p:ext uri="{BB962C8B-B14F-4D97-AF65-F5344CB8AC3E}">
        <p14:creationId xmlns:p14="http://schemas.microsoft.com/office/powerpoint/2010/main" val="38712244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BF16899F-A507-4AC7-9D50-3B9E50CAC68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656556" y="1018851"/>
            <a:ext cx="15316200" cy="8960497"/>
          </a:xfrm>
          <a:prstGeom prst="rect">
            <a:avLst/>
          </a:prstGeom>
        </p:spPr>
      </p:pic>
      <p:sp>
        <p:nvSpPr>
          <p:cNvPr id="2" name="Θέση αριθμού διαφάνειας 1">
            <a:extLst>
              <a:ext uri="{FF2B5EF4-FFF2-40B4-BE49-F238E27FC236}">
                <a16:creationId xmlns:a16="http://schemas.microsoft.com/office/drawing/2014/main" id="{6FC2AD0E-68F6-4E67-ABFB-D0F6DC3B6213}"/>
              </a:ext>
            </a:extLst>
          </p:cNvPr>
          <p:cNvSpPr>
            <a:spLocks noGrp="1"/>
          </p:cNvSpPr>
          <p:nvPr>
            <p:ph type="sldNum" sz="quarter" idx="7"/>
          </p:nvPr>
        </p:nvSpPr>
        <p:spPr/>
        <p:txBody>
          <a:bodyPr/>
          <a:lstStyle/>
          <a:p>
            <a:fld id="{B6F15528-21DE-4FAA-801E-634DDDAF4B2B}" type="slidenum">
              <a:rPr lang="el-GR" smtClean="0"/>
              <a:t>5</a:t>
            </a:fld>
            <a:endParaRPr lang="el-GR"/>
          </a:p>
        </p:txBody>
      </p:sp>
      <p:pic>
        <p:nvPicPr>
          <p:cNvPr id="5" name="Εικόνα 4">
            <a:extLst>
              <a:ext uri="{FF2B5EF4-FFF2-40B4-BE49-F238E27FC236}">
                <a16:creationId xmlns:a16="http://schemas.microsoft.com/office/drawing/2014/main" id="{2BCDA59C-5DCA-440E-9CE4-B8AB45B1A612}"/>
              </a:ext>
            </a:extLst>
          </p:cNvPr>
          <p:cNvPicPr>
            <a:picLocks noChangeAspect="1"/>
          </p:cNvPicPr>
          <p:nvPr/>
        </p:nvPicPr>
        <p:blipFill>
          <a:blip r:embed="rId3"/>
          <a:stretch>
            <a:fillRect/>
          </a:stretch>
        </p:blipFill>
        <p:spPr>
          <a:xfrm>
            <a:off x="1199356" y="4965700"/>
            <a:ext cx="15544800" cy="5334000"/>
          </a:xfrm>
          <a:prstGeom prst="rect">
            <a:avLst/>
          </a:prstGeom>
        </p:spPr>
      </p:pic>
    </p:spTree>
    <p:extLst>
      <p:ext uri="{BB962C8B-B14F-4D97-AF65-F5344CB8AC3E}">
        <p14:creationId xmlns:p14="http://schemas.microsoft.com/office/powerpoint/2010/main" val="2677999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BF16899F-A507-4AC7-9D50-3B9E50CAC682}"/>
              </a:ext>
            </a:extLst>
          </p:cNvPr>
          <p:cNvPicPr>
            <a:picLocks noChangeAspect="1"/>
          </p:cNvPicPr>
          <p:nvPr/>
        </p:nvPicPr>
        <p:blipFill rotWithShape="1">
          <a:blip r:embed="rId2">
            <a:extLst>
              <a:ext uri="{28A0092B-C50C-407E-A947-70E740481C1C}">
                <a14:useLocalDpi xmlns:a14="http://schemas.microsoft.com/office/drawing/2010/main" val="0"/>
              </a:ext>
            </a:extLst>
          </a:blip>
          <a:srcRect b="25564"/>
          <a:stretch/>
        </p:blipFill>
        <p:spPr>
          <a:xfrm>
            <a:off x="1656556" y="1384300"/>
            <a:ext cx="15621000" cy="7543800"/>
          </a:xfrm>
          <a:prstGeom prst="rect">
            <a:avLst/>
          </a:prstGeom>
        </p:spPr>
      </p:pic>
      <p:sp>
        <p:nvSpPr>
          <p:cNvPr id="2" name="Θέση αριθμού διαφάνειας 1">
            <a:extLst>
              <a:ext uri="{FF2B5EF4-FFF2-40B4-BE49-F238E27FC236}">
                <a16:creationId xmlns:a16="http://schemas.microsoft.com/office/drawing/2014/main" id="{4D3E8AB1-6BB4-4AF1-966B-845850EA92B9}"/>
              </a:ext>
            </a:extLst>
          </p:cNvPr>
          <p:cNvSpPr>
            <a:spLocks noGrp="1"/>
          </p:cNvSpPr>
          <p:nvPr>
            <p:ph type="sldNum" sz="quarter" idx="7"/>
          </p:nvPr>
        </p:nvSpPr>
        <p:spPr/>
        <p:txBody>
          <a:bodyPr/>
          <a:lstStyle/>
          <a:p>
            <a:fld id="{B6F15528-21DE-4FAA-801E-634DDDAF4B2B}" type="slidenum">
              <a:rPr lang="el-GR" smtClean="0"/>
              <a:t>6</a:t>
            </a:fld>
            <a:endParaRPr lang="el-GR"/>
          </a:p>
        </p:txBody>
      </p:sp>
    </p:spTree>
    <p:extLst>
      <p:ext uri="{BB962C8B-B14F-4D97-AF65-F5344CB8AC3E}">
        <p14:creationId xmlns:p14="http://schemas.microsoft.com/office/powerpoint/2010/main" val="38586315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BF16899F-A507-4AC7-9D50-3B9E50CAC68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656556" y="529522"/>
            <a:ext cx="15621000" cy="9558154"/>
          </a:xfrm>
          <a:prstGeom prst="rect">
            <a:avLst/>
          </a:prstGeom>
        </p:spPr>
      </p:pic>
      <p:sp>
        <p:nvSpPr>
          <p:cNvPr id="2" name="Θέση αριθμού διαφάνειας 1">
            <a:extLst>
              <a:ext uri="{FF2B5EF4-FFF2-40B4-BE49-F238E27FC236}">
                <a16:creationId xmlns:a16="http://schemas.microsoft.com/office/drawing/2014/main" id="{96C33514-562E-42D4-973A-6FDBA0DC6480}"/>
              </a:ext>
            </a:extLst>
          </p:cNvPr>
          <p:cNvSpPr>
            <a:spLocks noGrp="1"/>
          </p:cNvSpPr>
          <p:nvPr>
            <p:ph type="sldNum" sz="quarter" idx="7"/>
          </p:nvPr>
        </p:nvSpPr>
        <p:spPr/>
        <p:txBody>
          <a:bodyPr/>
          <a:lstStyle/>
          <a:p>
            <a:fld id="{B6F15528-21DE-4FAA-801E-634DDDAF4B2B}" type="slidenum">
              <a:rPr lang="el-GR" smtClean="0"/>
              <a:t>7</a:t>
            </a:fld>
            <a:endParaRPr lang="el-GR"/>
          </a:p>
        </p:txBody>
      </p:sp>
    </p:spTree>
    <p:extLst>
      <p:ext uri="{BB962C8B-B14F-4D97-AF65-F5344CB8AC3E}">
        <p14:creationId xmlns:p14="http://schemas.microsoft.com/office/powerpoint/2010/main" val="39082121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BF16899F-A507-4AC7-9D50-3B9E50CAC68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656556" y="460703"/>
            <a:ext cx="15621000" cy="9695792"/>
          </a:xfrm>
          <a:prstGeom prst="rect">
            <a:avLst/>
          </a:prstGeom>
        </p:spPr>
      </p:pic>
      <p:sp>
        <p:nvSpPr>
          <p:cNvPr id="2" name="Θέση αριθμού διαφάνειας 1">
            <a:extLst>
              <a:ext uri="{FF2B5EF4-FFF2-40B4-BE49-F238E27FC236}">
                <a16:creationId xmlns:a16="http://schemas.microsoft.com/office/drawing/2014/main" id="{E4C0E9A5-0250-40AD-881C-824ED5D0B002}"/>
              </a:ext>
            </a:extLst>
          </p:cNvPr>
          <p:cNvSpPr>
            <a:spLocks noGrp="1"/>
          </p:cNvSpPr>
          <p:nvPr>
            <p:ph type="sldNum" sz="quarter" idx="7"/>
          </p:nvPr>
        </p:nvSpPr>
        <p:spPr/>
        <p:txBody>
          <a:bodyPr/>
          <a:lstStyle/>
          <a:p>
            <a:fld id="{B6F15528-21DE-4FAA-801E-634DDDAF4B2B}" type="slidenum">
              <a:rPr lang="el-GR" smtClean="0"/>
              <a:t>8</a:t>
            </a:fld>
            <a:endParaRPr lang="el-GR"/>
          </a:p>
        </p:txBody>
      </p:sp>
    </p:spTree>
    <p:extLst>
      <p:ext uri="{BB962C8B-B14F-4D97-AF65-F5344CB8AC3E}">
        <p14:creationId xmlns:p14="http://schemas.microsoft.com/office/powerpoint/2010/main" val="13635908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BF16899F-A507-4AC7-9D50-3B9E50CAC68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427956" y="571773"/>
            <a:ext cx="16230600" cy="9473651"/>
          </a:xfrm>
          <a:prstGeom prst="rect">
            <a:avLst/>
          </a:prstGeom>
        </p:spPr>
      </p:pic>
      <p:sp>
        <p:nvSpPr>
          <p:cNvPr id="2" name="Θέση αριθμού διαφάνειας 1">
            <a:extLst>
              <a:ext uri="{FF2B5EF4-FFF2-40B4-BE49-F238E27FC236}">
                <a16:creationId xmlns:a16="http://schemas.microsoft.com/office/drawing/2014/main" id="{793D893C-58A9-4A46-B9D9-F9DBF91B140F}"/>
              </a:ext>
            </a:extLst>
          </p:cNvPr>
          <p:cNvSpPr>
            <a:spLocks noGrp="1"/>
          </p:cNvSpPr>
          <p:nvPr>
            <p:ph type="sldNum" sz="quarter" idx="7"/>
          </p:nvPr>
        </p:nvSpPr>
        <p:spPr/>
        <p:txBody>
          <a:bodyPr/>
          <a:lstStyle/>
          <a:p>
            <a:fld id="{B6F15528-21DE-4FAA-801E-634DDDAF4B2B}" type="slidenum">
              <a:rPr lang="el-GR" smtClean="0"/>
              <a:t>9</a:t>
            </a:fld>
            <a:endParaRPr lang="el-GR"/>
          </a:p>
        </p:txBody>
      </p:sp>
    </p:spTree>
    <p:extLst>
      <p:ext uri="{BB962C8B-B14F-4D97-AF65-F5344CB8AC3E}">
        <p14:creationId xmlns:p14="http://schemas.microsoft.com/office/powerpoint/2010/main" val="1257905522"/>
      </p:ext>
    </p:extLst>
  </p:cSld>
  <p:clrMapOvr>
    <a:masterClrMapping/>
  </p:clrMapOvr>
</p:sld>
</file>

<file path=ppt/theme/theme1.xml><?xml version="1.0" encoding="utf-8"?>
<a:theme xmlns:a="http://schemas.openxmlformats.org/drawingml/2006/main" name="Office Theme">
  <a:themeElements>
    <a:clrScheme name="Θέμα του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Θέμα του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Θέμα του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433</TotalTime>
  <Words>3003</Words>
  <Application>Microsoft Office PowerPoint</Application>
  <PresentationFormat>Προσαρμογή</PresentationFormat>
  <Paragraphs>576</Paragraphs>
  <Slides>29</Slides>
  <Notes>1</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29</vt:i4>
      </vt:variant>
    </vt:vector>
  </HeadingPairs>
  <TitlesOfParts>
    <vt:vector size="35" baseType="lpstr">
      <vt:lpstr>Aptos</vt:lpstr>
      <vt:lpstr>Arial</vt:lpstr>
      <vt:lpstr>Calibri</vt:lpstr>
      <vt:lpstr>Calibri Light</vt:lpstr>
      <vt:lpstr>Trebuchet MS</vt:lpstr>
      <vt:lpstr>Office Theme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Νέα αρχιτεκτονική λειτουργίας του Επιμελητηρίου Ηλείας</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user 3</dc:creator>
  <cp:lastModifiedBy>user 3</cp:lastModifiedBy>
  <cp:revision>64</cp:revision>
  <cp:lastPrinted>2024-12-09T17:10:49Z</cp:lastPrinted>
  <dcterms:created xsi:type="dcterms:W3CDTF">2024-12-02T11:13:40Z</dcterms:created>
  <dcterms:modified xsi:type="dcterms:W3CDTF">2024-12-09T17:13:18Z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2024-12-01T00:00:00Z</vt:filetime>
  </property>
  <property fmtid="{D5CDD505-2E9C-101B-9397-08002B2CF9AE}" pid="3" name="Creator">
    <vt:lpwstr>Adobe InDesign CS5 (7.0.4)</vt:lpwstr>
  </property>
  <property fmtid="{D5CDD505-2E9C-101B-9397-08002B2CF9AE}" pid="4" name="LastSaved">
    <vt:filetime>2024-12-02T00:00:00Z</vt:filetime>
  </property>
</Properties>
</file>